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sldIdLst>
    <p:sldId id="274" r:id="rId2"/>
    <p:sldId id="297" r:id="rId3"/>
    <p:sldId id="298" r:id="rId4"/>
    <p:sldId id="286" r:id="rId5"/>
    <p:sldId id="346" r:id="rId6"/>
    <p:sldId id="299" r:id="rId7"/>
    <p:sldId id="334" r:id="rId8"/>
    <p:sldId id="335" r:id="rId9"/>
    <p:sldId id="336" r:id="rId10"/>
    <p:sldId id="347" r:id="rId11"/>
    <p:sldId id="301" r:id="rId12"/>
    <p:sldId id="333" r:id="rId13"/>
    <p:sldId id="302" r:id="rId14"/>
    <p:sldId id="287" r:id="rId15"/>
    <p:sldId id="381" r:id="rId16"/>
    <p:sldId id="382" r:id="rId17"/>
    <p:sldId id="383" r:id="rId18"/>
    <p:sldId id="384" r:id="rId19"/>
    <p:sldId id="457" r:id="rId20"/>
    <p:sldId id="458" r:id="rId21"/>
    <p:sldId id="459" r:id="rId22"/>
    <p:sldId id="460" r:id="rId23"/>
    <p:sldId id="461" r:id="rId24"/>
    <p:sldId id="462" r:id="rId25"/>
    <p:sldId id="463" r:id="rId26"/>
    <p:sldId id="464" r:id="rId27"/>
    <p:sldId id="465" r:id="rId28"/>
    <p:sldId id="466" r:id="rId29"/>
    <p:sldId id="467" r:id="rId30"/>
    <p:sldId id="468" r:id="rId31"/>
    <p:sldId id="469" r:id="rId32"/>
    <p:sldId id="470" r:id="rId33"/>
    <p:sldId id="471" r:id="rId34"/>
    <p:sldId id="472" r:id="rId35"/>
    <p:sldId id="473" r:id="rId36"/>
    <p:sldId id="474" r:id="rId37"/>
    <p:sldId id="527" r:id="rId38"/>
    <p:sldId id="475" r:id="rId39"/>
    <p:sldId id="476" r:id="rId40"/>
    <p:sldId id="477" r:id="rId41"/>
    <p:sldId id="478" r:id="rId42"/>
    <p:sldId id="479" r:id="rId43"/>
    <p:sldId id="480" r:id="rId44"/>
    <p:sldId id="481" r:id="rId45"/>
    <p:sldId id="528" r:id="rId46"/>
    <p:sldId id="529" r:id="rId47"/>
    <p:sldId id="482" r:id="rId48"/>
    <p:sldId id="483" r:id="rId49"/>
    <p:sldId id="484" r:id="rId50"/>
    <p:sldId id="485" r:id="rId51"/>
    <p:sldId id="486" r:id="rId52"/>
    <p:sldId id="487" r:id="rId53"/>
    <p:sldId id="488" r:id="rId54"/>
    <p:sldId id="489" r:id="rId55"/>
    <p:sldId id="490" r:id="rId56"/>
    <p:sldId id="491" r:id="rId57"/>
    <p:sldId id="492" r:id="rId58"/>
    <p:sldId id="530" r:id="rId59"/>
    <p:sldId id="531" r:id="rId60"/>
    <p:sldId id="493" r:id="rId61"/>
    <p:sldId id="494" r:id="rId62"/>
    <p:sldId id="495" r:id="rId63"/>
    <p:sldId id="496" r:id="rId64"/>
    <p:sldId id="497" r:id="rId65"/>
    <p:sldId id="532" r:id="rId66"/>
    <p:sldId id="498" r:id="rId67"/>
    <p:sldId id="499" r:id="rId68"/>
    <p:sldId id="500" r:id="rId69"/>
    <p:sldId id="502" r:id="rId70"/>
    <p:sldId id="503" r:id="rId71"/>
    <p:sldId id="504" r:id="rId72"/>
    <p:sldId id="505" r:id="rId73"/>
    <p:sldId id="506" r:id="rId74"/>
    <p:sldId id="507" r:id="rId75"/>
    <p:sldId id="508" r:id="rId76"/>
    <p:sldId id="511" r:id="rId77"/>
    <p:sldId id="513" r:id="rId78"/>
    <p:sldId id="515" r:id="rId79"/>
    <p:sldId id="518" r:id="rId80"/>
    <p:sldId id="523" r:id="rId81"/>
  </p:sldIdLst>
  <p:sldSz cx="12192000" cy="6858000"/>
  <p:notesSz cx="6724650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C466"/>
    <a:srgbClr val="35A1F4"/>
    <a:srgbClr val="FFB001"/>
    <a:srgbClr val="FF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4694" cy="495131"/>
          </a:xfrm>
          <a:prstGeom prst="rect">
            <a:avLst/>
          </a:prstGeom>
        </p:spPr>
        <p:txBody>
          <a:bodyPr vert="horz" lIns="90603" tIns="45301" rIns="90603" bIns="453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8389" y="1"/>
            <a:ext cx="2914693" cy="495131"/>
          </a:xfrm>
          <a:prstGeom prst="rect">
            <a:avLst/>
          </a:prstGeom>
        </p:spPr>
        <p:txBody>
          <a:bodyPr vert="horz" lIns="90603" tIns="45301" rIns="90603" bIns="45301" rtlCol="0"/>
          <a:lstStyle>
            <a:lvl1pPr algn="r">
              <a:defRPr sz="1200"/>
            </a:lvl1pPr>
          </a:lstStyle>
          <a:p>
            <a:fld id="{98D00799-9C2F-4886-BA85-EA1DDC50FA4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1638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3" tIns="45301" rIns="90603" bIns="453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623" y="4752635"/>
            <a:ext cx="5379406" cy="3886941"/>
          </a:xfrm>
          <a:prstGeom prst="rect">
            <a:avLst/>
          </a:prstGeom>
        </p:spPr>
        <p:txBody>
          <a:bodyPr vert="horz" lIns="90603" tIns="45301" rIns="90603" bIns="4530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9120"/>
            <a:ext cx="2914694" cy="495131"/>
          </a:xfrm>
          <a:prstGeom prst="rect">
            <a:avLst/>
          </a:prstGeom>
        </p:spPr>
        <p:txBody>
          <a:bodyPr vert="horz" lIns="90603" tIns="45301" rIns="90603" bIns="453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8389" y="9379120"/>
            <a:ext cx="2914693" cy="495131"/>
          </a:xfrm>
          <a:prstGeom prst="rect">
            <a:avLst/>
          </a:prstGeom>
        </p:spPr>
        <p:txBody>
          <a:bodyPr vert="horz" lIns="90603" tIns="45301" rIns="90603" bIns="45301" rtlCol="0" anchor="b"/>
          <a:lstStyle>
            <a:lvl1pPr algn="r">
              <a:defRPr sz="1200"/>
            </a:lvl1pPr>
          </a:lstStyle>
          <a:p>
            <a:fld id="{CAEC77DA-2D93-4F31-B9D4-00CFB30171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069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4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48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81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8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31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27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2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01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15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89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33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10344-E938-47BB-A2D6-927672E21FE6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FB1AB-ADD7-446E-BC07-28463E73A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34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200325" y="6389041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200329" y="141406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71783" y="2657106"/>
            <a:ext cx="969609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Меры по недопущению возникновения конфликта интересов, которые должны применять лица, замещающие должности в организациях, созданных для выполнения задач федеральных органов исполнительной власти, включенные в соответствующие перечни нормативно-правовых актов федеральных органов исполнительной власти</a:t>
            </a:r>
          </a:p>
        </p:txBody>
      </p:sp>
    </p:spTree>
    <p:extLst>
      <p:ext uri="{BB962C8B-B14F-4D97-AF65-F5344CB8AC3E}">
        <p14:creationId xmlns:p14="http://schemas.microsoft.com/office/powerpoint/2010/main" val="142057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6869" y="413646"/>
            <a:ext cx="76863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иных близких отношений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1138794"/>
            <a:ext cx="4030039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19100" y="1482301"/>
            <a:ext cx="1095374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Признаками таких отношений могут 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являться:</a:t>
            </a:r>
          </a:p>
          <a:p>
            <a:endParaRPr lang="ru-RU" sz="2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совместное проживание,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регистрационного учета по одному месту жительства,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ведение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общего хозяйства,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общих внебрачных детей,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расходах другого лица,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оплата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долгов, отдыха, лечения, развлечений другого лица,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регулярное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совместное проведение досуга,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дарение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ценного имущества,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иные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обстоятельства, свидетельствующие о том, что жизнь, здоровье и благополучие близкого человека дороги соответствующему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силу сложившихся обстоятельств.</a:t>
            </a:r>
          </a:p>
        </p:txBody>
      </p:sp>
    </p:spTree>
    <p:extLst>
      <p:ext uri="{BB962C8B-B14F-4D97-AF65-F5344CB8AC3E}">
        <p14:creationId xmlns:p14="http://schemas.microsoft.com/office/powerpoint/2010/main" val="2755222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38546"/>
            <a:ext cx="12191997" cy="114838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Прямая личная заинтересованность -</a:t>
            </a:r>
          </a:p>
          <a:p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5691" y="1469809"/>
            <a:ext cx="109815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обладание полномочиями по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совершению действия, непосредственно в отношении себя </a:t>
            </a:r>
            <a:r>
              <a:rPr 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 (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или) связанных с гражданским служащим лиц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338" y="3457303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1811382" y="3457303"/>
            <a:ext cx="2690949" cy="1543701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участвует в принятии решения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5042262" y="4003195"/>
            <a:ext cx="3274424" cy="2361045"/>
          </a:xfrm>
          <a:prstGeom prst="foldedCorner">
            <a:avLst/>
          </a:prstGeom>
          <a:noFill/>
          <a:ln w="28575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приеме на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работу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повышении заработной платы или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выплате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премии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назначении на более высокую должность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заключении договора 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нутый угол 8"/>
          <p:cNvSpPr/>
          <p:nvPr/>
        </p:nvSpPr>
        <p:spPr>
          <a:xfrm>
            <a:off x="8856617" y="5001004"/>
            <a:ext cx="2690949" cy="1540843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отношении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родственника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иного связанного со служащим лица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Соединительная линия уступом 10"/>
          <p:cNvCxnSpPr>
            <a:endCxn id="8" idx="0"/>
          </p:cNvCxnSpPr>
          <p:nvPr/>
        </p:nvCxnSpPr>
        <p:spPr>
          <a:xfrm>
            <a:off x="4502331" y="3675017"/>
            <a:ext cx="2177143" cy="328178"/>
          </a:xfrm>
          <a:prstGeom prst="bentConnector2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>
            <a:endCxn id="9" idx="0"/>
          </p:cNvCxnSpPr>
          <p:nvPr/>
        </p:nvCxnSpPr>
        <p:spPr>
          <a:xfrm>
            <a:off x="8316686" y="4667794"/>
            <a:ext cx="1885406" cy="333210"/>
          </a:xfrm>
          <a:prstGeom prst="bentConnector2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369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38546"/>
            <a:ext cx="12191997" cy="114838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Косвенная личная заинтересованность -</a:t>
            </a:r>
          </a:p>
          <a:p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6057" y="1313972"/>
            <a:ext cx="1152144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Обладание полномочиями по </a:t>
            </a: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совершению действия </a:t>
            </a:r>
            <a:r>
              <a:rPr lang="ru-RU" sz="2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отношении </a:t>
            </a: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физического или </a:t>
            </a:r>
            <a:r>
              <a:rPr lang="ru-RU" sz="2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юридического лица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Данное физическое </a:t>
            </a: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или юридическое лицо </a:t>
            </a:r>
            <a:r>
              <a:rPr lang="ru-RU" sz="2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рассматривает возможность </a:t>
            </a: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предоставления, предоставляет </a:t>
            </a:r>
            <a:r>
              <a:rPr lang="ru-RU" sz="2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или предоставило какую-либо </a:t>
            </a: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выгоду работнику или связанным с ним лицам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2550" y="3570515"/>
            <a:ext cx="1470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Пример: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792479" y="4195842"/>
            <a:ext cx="2690949" cy="2172094"/>
          </a:xfrm>
          <a:prstGeom prst="foldedCorner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участвует в принятии решения, влияющего на получение выгоды организацией</a:t>
            </a:r>
            <a:endParaRPr lang="ru-RU" sz="1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4053344" y="4195843"/>
            <a:ext cx="3274424" cy="2172094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28575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которой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 сам</a:t>
            </a:r>
          </a:p>
          <a:p>
            <a:pPr marL="285750" indent="-285750">
              <a:buFontTx/>
              <a:buChar char="-"/>
            </a:pP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родственник</a:t>
            </a:r>
          </a:p>
          <a:p>
            <a:pPr marL="285750" indent="-285750">
              <a:buFontTx/>
              <a:buChar char="-"/>
            </a:pP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иное </a:t>
            </a:r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связанное с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ним лицо</a:t>
            </a:r>
          </a:p>
        </p:txBody>
      </p:sp>
      <p:sp>
        <p:nvSpPr>
          <p:cNvPr id="9" name="Загнутый угол 8"/>
          <p:cNvSpPr/>
          <p:nvPr/>
        </p:nvSpPr>
        <p:spPr>
          <a:xfrm>
            <a:off x="7897684" y="4195842"/>
            <a:ext cx="3885013" cy="2172094"/>
          </a:xfrm>
          <a:prstGeom prst="foldedCorner">
            <a:avLst/>
          </a:prstGeom>
          <a:solidFill>
            <a:schemeClr val="bg1"/>
          </a:solidFill>
          <a:ln w="28575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получал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получает вознаграждение </a:t>
            </a:r>
          </a:p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получал подарки </a:t>
            </a:r>
          </a:p>
          <a:p>
            <a:pPr marL="285750" indent="-285750">
              <a:buFontTx/>
              <a:buChar char="-"/>
            </a:pPr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владеет приносящими доход ценными бумагами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является учредителем проходил или проходит обучение</a:t>
            </a:r>
            <a:endParaRPr lang="ru-RU" sz="1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Соединительная линия уступом 10"/>
          <p:cNvCxnSpPr>
            <a:stCxn id="7" idx="3"/>
            <a:endCxn id="8" idx="1"/>
          </p:cNvCxnSpPr>
          <p:nvPr/>
        </p:nvCxnSpPr>
        <p:spPr>
          <a:xfrm>
            <a:off x="3483428" y="5281889"/>
            <a:ext cx="569916" cy="1"/>
          </a:xfrm>
          <a:prstGeom prst="bentConnector3">
            <a:avLst>
              <a:gd name="adj1" fmla="val 50000"/>
            </a:avLst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>
            <a:stCxn id="8" idx="3"/>
            <a:endCxn id="9" idx="1"/>
          </p:cNvCxnSpPr>
          <p:nvPr/>
        </p:nvCxnSpPr>
        <p:spPr>
          <a:xfrm flipV="1">
            <a:off x="7327768" y="5281889"/>
            <a:ext cx="569916" cy="1"/>
          </a:xfrm>
          <a:prstGeom prst="bentConnector3">
            <a:avLst>
              <a:gd name="adj1" fmla="val 50000"/>
            </a:avLst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777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218267"/>
            <a:ext cx="3564467" cy="10078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513809"/>
            <a:ext cx="3564467" cy="10078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09351"/>
            <a:ext cx="3564470" cy="116021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113" y="2429790"/>
            <a:ext cx="20982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</a:rPr>
              <a:t>Реальный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5113" y="3725331"/>
            <a:ext cx="23987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</a:rPr>
              <a:t>Возможный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5113" y="5097070"/>
            <a:ext cx="17876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</a:rPr>
              <a:t>Мнимый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16713" y="2218267"/>
            <a:ext cx="8065220" cy="10078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возникшее противоречие между служебными обязанностями и частными интересами служащего, при котором частные интересы лица негативно влияют на исполнение им своих служебных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обязанностей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16713" y="3513809"/>
            <a:ext cx="8065220" cy="10078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должностное лицо имеет личный интерес, который в будущем, в случае изменения определенных обстоятельств, может воспрепятствовать объективному исполнению служащим своих должностных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обязанностей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16716" y="4809351"/>
            <a:ext cx="8065220" cy="1160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ситуация, при которой законные действия служащего могут привести к подозрению в наличии у него конфликта интересов, даже несмотря на отсутствие такового. Зачастую мнимый конфликт интерес связан непосредственно с соблюдением норм этики. </a:t>
            </a:r>
          </a:p>
        </p:txBody>
      </p:sp>
      <p:sp>
        <p:nvSpPr>
          <p:cNvPr id="14" name="Пятиугольник 13"/>
          <p:cNvSpPr/>
          <p:nvPr/>
        </p:nvSpPr>
        <p:spPr>
          <a:xfrm>
            <a:off x="2503911" y="2218267"/>
            <a:ext cx="1407686" cy="1007821"/>
          </a:xfrm>
          <a:prstGeom prst="homePlate">
            <a:avLst>
              <a:gd name="adj" fmla="val 2413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иугольник 14"/>
          <p:cNvSpPr/>
          <p:nvPr/>
        </p:nvSpPr>
        <p:spPr>
          <a:xfrm>
            <a:off x="2503911" y="3513809"/>
            <a:ext cx="1407686" cy="1007821"/>
          </a:xfrm>
          <a:prstGeom prst="homePlate">
            <a:avLst>
              <a:gd name="adj" fmla="val 24137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2503914" y="4809350"/>
            <a:ext cx="1407686" cy="1160217"/>
          </a:xfrm>
          <a:prstGeom prst="homePlate">
            <a:avLst>
              <a:gd name="adj" fmla="val 20913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0" y="138545"/>
            <a:ext cx="12192000" cy="179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определения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конфликта интересов</a:t>
            </a:r>
          </a:p>
          <a:p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262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3" y="0"/>
            <a:ext cx="12192000" cy="104644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endParaRPr lang="ru-RU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Сферы </a:t>
            </a:r>
            <a:r>
              <a:rPr lang="ru-R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возникновения конфликта </a:t>
            </a:r>
            <a:r>
              <a:rPr lang="ru-RU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интересов</a:t>
            </a:r>
          </a:p>
          <a:p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2499" y="2113231"/>
            <a:ext cx="114069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выполнение отдельных функций государственного управления в отношении родственников и/или иных лиц, с которыми связана личная заинтересованность государственного служащего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выполнение иной оплачиваемой работы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владение ценными бумагами, банковскими вкладами;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получение подарков и услуг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имущественные обязательства и судебные разбирательства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взаимодействие с бывшим работодателем и трудоустройство после увольнения с государственной службы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явное нарушение установленных запретов (например, использование служебной информации, получение наград, почетных и специальных званий (за исключением научных) от иностранных государств и др.).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1189901"/>
            <a:ext cx="108851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Ряд ключевых «областей регулирования», в которых возникновение конфликта интересов является наиболее вероятным: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3" y="1922731"/>
            <a:ext cx="7620003" cy="13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25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4368" y="272628"/>
            <a:ext cx="117019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Регулирование конфликта интересов включает 3 основных элемента: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27872" y="3473073"/>
            <a:ext cx="3905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Предотвращение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2998" y="2429892"/>
            <a:ext cx="2604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ыявление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7237" y="4516255"/>
            <a:ext cx="3665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регулирование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-3" y="2510741"/>
            <a:ext cx="1843001" cy="48463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0" y="3553923"/>
            <a:ext cx="3027872" cy="48463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ятиугольник 10"/>
          <p:cNvSpPr/>
          <p:nvPr/>
        </p:nvSpPr>
        <p:spPr>
          <a:xfrm>
            <a:off x="0" y="4597105"/>
            <a:ext cx="4447238" cy="484632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025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829828"/>
            <a:ext cx="414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Выявление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0" y="2027208"/>
            <a:ext cx="4235570" cy="802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134264" y="3223180"/>
            <a:ext cx="86321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Служащий обязан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уведомить в порядке, определенном представителем нанимателя (работодателем) в соответствии с нормативными правовыми актами Российской Федерации,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 возникшем конфликте интересов или о возможности его возникновения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как только ему станет об этом известно.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479443"/>
            <a:ext cx="9000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со ст. 11 ФЗ «О противодействии коррупции»: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56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913" y="534838"/>
            <a:ext cx="5107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уведомления: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1181169"/>
            <a:ext cx="5339751" cy="65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81819" y="1578633"/>
            <a:ext cx="1070538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уведомления устанавливается локальным нормативным актом федерального государственного органа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От служащего требуется сообщать о каждой возможности получения им и (или) связанными с ним лицами определенной выгоды, которая влияет или может повлиять на надлежащее исполнение им трудовых обязанностей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Уведомление всегда подается в письменном виде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некоторых организациях на отдельных работников распространяется обязанность представлять декларацию интересов на ежегодной основе (закреплена в нормативных актах организации)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033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" y="1604513"/>
            <a:ext cx="12192000" cy="51149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личные заявления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служащих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конфликте интересов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заявления физических или юридических лиц, считающих себя пострадавшими от неправомерных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действий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служащих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информационных материалов,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предоставляемых служащим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себе в соответствии с законодательством Российской Федерации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заявления третьих лиц, считающих, что имеет место конфликт интересов,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которой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нанести ущерб интересам государства или граждан.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59492" y="262897"/>
            <a:ext cx="60730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ПУТИ  ВЫЯВЛЕНИЯ  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КОНФЛИКТА  ИНТЕРЕСОВ</a:t>
            </a:r>
          </a:p>
        </p:txBody>
      </p:sp>
    </p:spTree>
    <p:extLst>
      <p:ext uri="{BB962C8B-B14F-4D97-AF65-F5344CB8AC3E}">
        <p14:creationId xmlns:p14="http://schemas.microsoft.com/office/powerpoint/2010/main" val="1881474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9011" y="535250"/>
            <a:ext cx="57666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Предотвращение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713" y="2521215"/>
            <a:ext cx="114399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Система ограничений, запретов, не позволяющих оказаться в ситуации конфликта интересов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-3" y="1613140"/>
            <a:ext cx="3994033" cy="1725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45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38545"/>
            <a:ext cx="12192000" cy="179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регулирования 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конфликта интересов</a:t>
            </a:r>
          </a:p>
          <a:p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9918" y="2377894"/>
            <a:ext cx="11912082" cy="179147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позволить служащему (работнику) бесконтрольно осуществлять официальные полномочия в отношении самого себя или связанных с ним лиц.</a:t>
            </a:r>
          </a:p>
          <a:p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9918" y="4169373"/>
            <a:ext cx="11912082" cy="179147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широком смысле речь идет о любых связях, которые с высокой вероятностью могут побудить служащего (работника) быть небеспристрастным и использовать данные ему нанимателем полномочия для того, чтобы принести выгоду или навредить определенным лицам.</a:t>
            </a:r>
          </a:p>
          <a:p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" y="5805054"/>
            <a:ext cx="1219199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Например: родственные связи, дружеские связи, имущественные отношения, отношения подчиненности и подконтрольности и иные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22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124" y="280999"/>
            <a:ext cx="121438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Информация, необходимая для выявления конфликта интересов, может быть получена работодателем и (или) регулирующими органами: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967" y="2818999"/>
            <a:ext cx="3488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самого служащего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967" y="3397497"/>
            <a:ext cx="34884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должна быть введена обязанность служащего декларировать личные интересы и разработана соответствующая процедура.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47093" y="2234072"/>
            <a:ext cx="5268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 внешних источников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 rot="16200000">
            <a:off x="7717000" y="1147555"/>
            <a:ext cx="328511" cy="3570517"/>
          </a:xfrm>
          <a:prstGeom prst="rightBrace">
            <a:avLst>
              <a:gd name="adj1" fmla="val 8333"/>
              <a:gd name="adj2" fmla="val 50242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4076" y="3261741"/>
            <a:ext cx="2323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Самостоятельно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40375" y="3280664"/>
            <a:ext cx="3542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граждан и организаций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0800000" flipV="1">
            <a:off x="4934076" y="3737413"/>
            <a:ext cx="25536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необходима методика получения и анализа данных из разнообразных внешних источников, а также крайне желателен соответствующий ИТ-инструментарий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40375" y="3753351"/>
            <a:ext cx="39072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этого требуется эффективный порядок рассмотрения обращений граждан и организаций, особенно тех, которые содержат информацию о возможных случаях недолжного поведения и коррупционных правонарушениях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0" y="1940943"/>
            <a:ext cx="8040375" cy="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644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16990"/>
            <a:ext cx="11520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Предотвращение конфликта интересов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698" y="1350648"/>
            <a:ext cx="11571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со ст. 11 ФЗ «О противодействии коррупции»: Служащий обязан принимать меры по недопущению любой возможности возникновения конфликта интересов</a:t>
            </a:r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573" y="2667033"/>
            <a:ext cx="11343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может делать служащий для предотвращения возможного конфликта интересов?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 rot="16200000">
            <a:off x="5307241" y="159958"/>
            <a:ext cx="401457" cy="7341083"/>
          </a:xfrm>
          <a:prstGeom prst="rightBrac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44169" y="4162969"/>
            <a:ext cx="4560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Соблюдать антикоррупционные ограничения и запреты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7230" y="4162969"/>
            <a:ext cx="5377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Оценить на предмет возможного конфликта интересов любые изменения трудовых обязанностей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-3" y="1067812"/>
            <a:ext cx="772211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4169" y="5363298"/>
            <a:ext cx="45601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Например: запрет на получение подарков, запрет на нахождение в непосредственной подчиненности/подконтрольности близких родственников/свойственников, ограничение на владение ценными бумагами</a:t>
            </a:r>
            <a:endParaRPr lang="ru-RU" sz="14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37228" y="5363297"/>
            <a:ext cx="52017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Например: при назначении на новую должность внутри организации, при изменении обязанностей при замещении той же должности</a:t>
            </a:r>
            <a:endParaRPr lang="ru-RU" sz="14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39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3" y="6788727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18249" y="1754330"/>
            <a:ext cx="10673751" cy="983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Принимать меры по недопущению любой возможности возникновения конфликта интересов и урегулированию возникшего конфликта интересов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18250" y="3243532"/>
            <a:ext cx="10673748" cy="1576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Уведомлять работодателя в порядке, определенном работодателем, о личной заинтересованности при исполнении трудовых обязанностей, которая может привести к конфликту интересов,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только ему станет об этом известно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141343"/>
            <a:ext cx="12191997" cy="1528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Служащие не могут осуществлять трудовую деятельность в случае близкого родства или свойства (родители, супруги, дети, братья, сестры, а также братья, сестры, родители, дети супругов и супруги детей) с иными служащими данной организации, если осуществление трудовой деятельности связано с непосредственной подчиненностью или подконтрольностью одного из них другому</a:t>
            </a:r>
            <a:endParaRPr lang="ru-R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326503"/>
            <a:ext cx="73625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СЛУЖАЩИЙ ОБЯЗАН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0" y="1248538"/>
            <a:ext cx="7366958" cy="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1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-34198" y="6176137"/>
            <a:ext cx="12191996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0" y="0"/>
            <a:ext cx="3294000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ВЛАДЕНИЕ АКЦИЯМИ И ИНЫМИ ЦЕННЫМИ БУМАГАМИ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3" y="6788727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80398" y="6297766"/>
            <a:ext cx="79704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ст.11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 №</a:t>
            </a: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273-Ф3</a:t>
            </a:r>
            <a:endParaRPr lang="ru-RU" sz="14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0109" y="2274838"/>
            <a:ext cx="79490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передавать 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целях предотвращения конфликта интересов принадлежащие ему ценные бумаги (доли участия, паи в уставных (складочных) капиталах организаций) в доверительное управление в соответствии с гражданским законодательством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76896" y="138545"/>
            <a:ext cx="889800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СЛУЖАЩИЙ ОБЯЗАН</a:t>
            </a:r>
          </a:p>
          <a:p>
            <a:pPr lvl="0" algn="ctr"/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71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3" y="6788727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08640"/>
            <a:ext cx="6245525" cy="1245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РАБОТОДАТЕЛЬ</a:t>
            </a:r>
            <a:endParaRPr lang="ru-RU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40282" y="3488944"/>
            <a:ext cx="11251718" cy="178447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</a:t>
            </a:r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принять меры по предотвращению или урегулированию конфликта интересов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13044" y="2186577"/>
            <a:ext cx="10678953" cy="124521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000" i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оторому стало известно о возникновении у служащего личной заинтересованности, которая приводит или может привести к конфликту интересов</a:t>
            </a:r>
            <a:endParaRPr lang="ru-RU" sz="2000" i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-3" y="1653854"/>
            <a:ext cx="622827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13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88727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38545"/>
            <a:ext cx="12192000" cy="132343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>
            <a:spAutoFit/>
          </a:bodyPr>
          <a:lstStyle/>
          <a:p>
            <a:endParaRPr lang="ru-RU" sz="2000" b="1" spc="55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b="1" spc="55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редставителю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нанимателя наряду с изменением </a:t>
            </a:r>
            <a:r>
              <a:rPr lang="ru-RU" sz="2000" b="1" spc="15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должностного или служебного положения гражданского служащего</a:t>
            </a:r>
            <a:r>
              <a:rPr lang="ru-RU" sz="2000" b="1" spc="35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необходимо: </a:t>
            </a:r>
            <a:endParaRPr lang="ru-RU" sz="2000" b="1" spc="35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22214" y="2000920"/>
            <a:ext cx="108896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механизм проверок, предусмотренный Положением о проверке достоверности и полноты сведений, представляемых гражданами, претендующими на замещение должностей федеральной государственной службы, и федеральными государственными служащими, и соблюдения федеральными государственными служащими требований к служебному поведению, утвержденным Указом Президента Российской Федерации от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21.09.2009 № 1065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22213" y="5541905"/>
            <a:ext cx="108896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активнее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привлекать соответствующие комиссии для выработки мер по предотвращению   конфликта интересов.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17123" y="3889134"/>
            <a:ext cx="6594764" cy="369332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  наличии основания, установленного пунктом 10).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85897" y="4577020"/>
            <a:ext cx="10706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еобходимо </a:t>
            </a:r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учитывать, что статьей 59.3  Федерального закона № 79-ФЗ установлен специальный порядок применения взысканий за коррупционные правонарушения;</a:t>
            </a:r>
          </a:p>
        </p:txBody>
      </p:sp>
    </p:spTree>
    <p:extLst>
      <p:ext uri="{BB962C8B-B14F-4D97-AF65-F5344CB8AC3E}">
        <p14:creationId xmlns:p14="http://schemas.microsoft.com/office/powerpoint/2010/main" val="25064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0770" y="544289"/>
            <a:ext cx="54060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Урегулирование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4127" y="2358982"/>
            <a:ext cx="10455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Ограничение участия в принятии решений, затрагивающих личные интересы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3" y="1613139"/>
            <a:ext cx="383012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250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190750"/>
            <a:ext cx="12192000" cy="452870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gray">
          <a:xfrm>
            <a:off x="419100" y="2571750"/>
            <a:ext cx="11600371" cy="292192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anchor="ctr" anchorCtr="1"/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государственного, муниципального (административного) управления организацией представляют собой полномочия государственного или муниципального служащего принимать обязательные для исполнения решения по кадровым, организационно-техническим, финансовым, материально-техническим или иным вопросам в отношении данной организации, в том числе решения, связанные с выдачей разрешений (лицензий) на осуществление определенного вида деятельности и (или) отдельных действий данной организацией, либо готовить проекты таких решений.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43300" y="5500341"/>
            <a:ext cx="8476173" cy="576609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ч.4 ст. 1 </a:t>
            </a:r>
            <a:r>
              <a:rPr lang="ru-RU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 от </a:t>
            </a:r>
            <a:r>
              <a:rPr lang="ru-RU" sz="2400" i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25.12.2008  </a:t>
            </a:r>
            <a:r>
              <a:rPr lang="ru-RU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273-ФЗ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9099" y="297879"/>
            <a:ext cx="116003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При определении содержания функций государственного управления учитывается следующее</a:t>
            </a:r>
          </a:p>
        </p:txBody>
      </p:sp>
    </p:spTree>
    <p:extLst>
      <p:ext uri="{BB962C8B-B14F-4D97-AF65-F5344CB8AC3E}">
        <p14:creationId xmlns:p14="http://schemas.microsoft.com/office/powerpoint/2010/main" val="4897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98053"/>
            <a:ext cx="12191997" cy="1107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7200" algn="l"/>
                <a:tab pos="1143000" algn="l"/>
              </a:tabLst>
            </a:pPr>
            <a:r>
              <a:rPr lang="ru-RU" sz="32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 «функций </a:t>
            </a:r>
            <a:r>
              <a:rPr lang="ru-RU" sz="3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государственного управления» </a:t>
            </a:r>
            <a:r>
              <a:rPr lang="ru-RU" sz="32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предполагается: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7200" algn="l"/>
                <a:tab pos="1143000" algn="l"/>
              </a:tabLst>
            </a:pPr>
            <a:endParaRPr lang="ru-RU" sz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9264" y="1386201"/>
            <a:ext cx="11693465" cy="505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размещение заказов на поставку товаров, выполнение работ и оказание услуг для государственных нужд, в том числе участие в работе комиссии по размещению заказов;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осуществление государственного надзора и контроля;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подготовку и принятие решений о распределении бюджетных ассигнований, субсидий, межбюджетных трансфертов, а также ограниченных ресурсов (квот, земельных участков и т.п.);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организацию продажи приватизируемого государственного имущества, иного имущества, а также права на заключение договоров аренды земельных участков, находящихся в государственной собственности;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подготовку и принятие решений о возврате или зачете излишне уплаченных или излишне взысканных сумм налогов и сборов, а также пеней и штрафов;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подготовку и принятие решений об отсрочке уплаты налогов и сборов; </a:t>
            </a:r>
          </a:p>
        </p:txBody>
      </p:sp>
    </p:spTree>
    <p:extLst>
      <p:ext uri="{BB962C8B-B14F-4D97-AF65-F5344CB8AC3E}">
        <p14:creationId xmlns:p14="http://schemas.microsoft.com/office/powerpoint/2010/main" val="10774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9264" y="428178"/>
            <a:ext cx="1169346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лицензирование 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отдельных видов деятельности, выдача разрешений на отдельные виды работ и иные действия;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проведение государственной экспертизы и выдача заключений;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возбуждение и рассмотрение дел об административных правонарушениях, проведение административного расследования;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проведение расследований причин возникновения чрезвычайных ситуаций природного и техногенного характера, аварий, несчастных случаев на производстве, инфекционных и массовых неинфекционных заболеваний людей, животных и растений, причинения вреда окружающей среде, имуществу граждан и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юр.лиц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государственному и муниципальному имуществу;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представление в судебных органах прав и законных интересов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РФ, 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субъектов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РФ;</a:t>
            </a:r>
            <a:endParaRPr lang="ru-RU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228600" algn="l"/>
              </a:tabLst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участие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служащего 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осуществлении оперативно-розыскной деятельности, а также деятельности, связанной с предварительным следствием и дознанием по уголовным делам.</a:t>
            </a:r>
          </a:p>
        </p:txBody>
      </p:sp>
    </p:spTree>
    <p:extLst>
      <p:ext uri="{BB962C8B-B14F-4D97-AF65-F5344CB8AC3E}">
        <p14:creationId xmlns:p14="http://schemas.microsoft.com/office/powerpoint/2010/main" val="375599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9650" y="2370350"/>
            <a:ext cx="9829800" cy="264338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Законодательство о конфликте интересов направлено на регулирование ситуаций, когда служащий (работник) в силу наличия у него определенных полномочий получает возможность принять решение или совершить действие, которое принесет выгоду ему или связанным с ним лицам.</a:t>
            </a:r>
          </a:p>
          <a:p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5778" y="644112"/>
            <a:ext cx="6079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Объект регулирования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5778" y="1504950"/>
            <a:ext cx="58811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1967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6212553" y="1324972"/>
            <a:ext cx="5655597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6"/>
              </a:lnSpc>
              <a:spcBef>
                <a:spcPct val="0"/>
              </a:spcBef>
            </a:pPr>
            <a:r>
              <a:rPr lang="ru-RU" sz="2400" spc="67" dirty="0" smtClean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Принятие кадровых решений</a:t>
            </a:r>
            <a:endParaRPr lang="en-US" sz="2400" spc="67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5"/>
          <p:cNvGrpSpPr/>
          <p:nvPr/>
        </p:nvGrpSpPr>
        <p:grpSpPr>
          <a:xfrm>
            <a:off x="1338084" y="1324972"/>
            <a:ext cx="3971761" cy="3684550"/>
            <a:chOff x="0" y="23749"/>
            <a:chExt cx="7943523" cy="5844467"/>
          </a:xfrm>
        </p:grpSpPr>
        <p:sp>
          <p:nvSpPr>
            <p:cNvPr id="6" name="TextBox 6"/>
            <p:cNvSpPr txBox="1"/>
            <p:nvPr/>
          </p:nvSpPr>
          <p:spPr>
            <a:xfrm>
              <a:off x="0" y="23749"/>
              <a:ext cx="7943523" cy="358011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387"/>
                </a:lnSpc>
              </a:pPr>
              <a:r>
                <a:rPr lang="ru-RU" sz="3567" spc="214" dirty="0" smtClean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Типовые ситуации конфликта интересов</a:t>
              </a:r>
              <a:endParaRPr lang="en-US" sz="3567" spc="214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3752692"/>
              <a:ext cx="7943523" cy="211552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600"/>
                </a:lnSpc>
              </a:pPr>
              <a:r>
                <a:rPr lang="ru-RU" sz="2000" i="1" spc="35" dirty="0" smtClean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Можно выделить типовые, часто встречающиеся сферы возникновения конфликта интересов:</a:t>
              </a:r>
              <a:endParaRPr lang="en-US" sz="2000" i="1" spc="35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AutoShape 8"/>
          <p:cNvSpPr/>
          <p:nvPr/>
        </p:nvSpPr>
        <p:spPr>
          <a:xfrm>
            <a:off x="5560751" y="614670"/>
            <a:ext cx="344710" cy="4979332"/>
          </a:xfrm>
          <a:prstGeom prst="rect">
            <a:avLst/>
          </a:prstGeom>
          <a:solidFill>
            <a:srgbClr val="191919">
              <a:alpha val="4706"/>
            </a:srgbClr>
          </a:solidFill>
        </p:spPr>
      </p:sp>
      <p:grpSp>
        <p:nvGrpSpPr>
          <p:cNvPr id="9" name="Group 9"/>
          <p:cNvGrpSpPr/>
          <p:nvPr/>
        </p:nvGrpSpPr>
        <p:grpSpPr>
          <a:xfrm>
            <a:off x="5579319" y="1229348"/>
            <a:ext cx="344710" cy="325884"/>
            <a:chOff x="0" y="0"/>
            <a:chExt cx="3924555" cy="3822984"/>
          </a:xfrm>
          <a:solidFill>
            <a:srgbClr val="35A1F4"/>
          </a:solidFill>
        </p:grpSpPr>
        <p:sp>
          <p:nvSpPr>
            <p:cNvPr id="10" name="Freeform 10"/>
            <p:cNvSpPr/>
            <p:nvPr/>
          </p:nvSpPr>
          <p:spPr>
            <a:xfrm>
              <a:off x="0" y="0"/>
              <a:ext cx="3924555" cy="3822984"/>
            </a:xfrm>
            <a:custGeom>
              <a:avLst/>
              <a:gdLst/>
              <a:ahLst/>
              <a:cxnLst/>
              <a:rect l="l" t="t" r="r" b="b"/>
              <a:pathLst>
                <a:path w="3924555" h="3822984">
                  <a:moveTo>
                    <a:pt x="3800095" y="3822984"/>
                  </a:moveTo>
                  <a:lnTo>
                    <a:pt x="124460" y="3822984"/>
                  </a:lnTo>
                  <a:cubicBezTo>
                    <a:pt x="55880" y="3822984"/>
                    <a:pt x="0" y="3767105"/>
                    <a:pt x="0" y="369852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800095" y="0"/>
                  </a:lnTo>
                  <a:cubicBezTo>
                    <a:pt x="3868675" y="0"/>
                    <a:pt x="3924555" y="55880"/>
                    <a:pt x="3924555" y="124460"/>
                  </a:cubicBezTo>
                  <a:lnTo>
                    <a:pt x="3924555" y="3698525"/>
                  </a:lnTo>
                  <a:cubicBezTo>
                    <a:pt x="3924555" y="3767105"/>
                    <a:pt x="3868675" y="3822984"/>
                    <a:pt x="3800095" y="3822984"/>
                  </a:cubicBezTo>
                  <a:close/>
                </a:path>
              </a:pathLst>
            </a:custGeom>
            <a:grpFill/>
          </p:spPr>
        </p:sp>
      </p:grpSp>
      <p:sp>
        <p:nvSpPr>
          <p:cNvPr id="26" name="AutoShape 26"/>
          <p:cNvSpPr/>
          <p:nvPr/>
        </p:nvSpPr>
        <p:spPr>
          <a:xfrm>
            <a:off x="-35846" y="0"/>
            <a:ext cx="702596" cy="685799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</p:sp>
      <p:sp>
        <p:nvSpPr>
          <p:cNvPr id="31" name="TextBox 4"/>
          <p:cNvSpPr txBox="1"/>
          <p:nvPr/>
        </p:nvSpPr>
        <p:spPr>
          <a:xfrm>
            <a:off x="6212553" y="2144122"/>
            <a:ext cx="5655597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6"/>
              </a:lnSpc>
              <a:spcBef>
                <a:spcPct val="0"/>
              </a:spcBef>
            </a:pPr>
            <a:r>
              <a:rPr lang="ru-RU" sz="2400" spc="67" dirty="0" smtClean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Осуществление закупок</a:t>
            </a:r>
            <a:endParaRPr lang="en-US" sz="2400" spc="67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4"/>
          <p:cNvSpPr txBox="1"/>
          <p:nvPr/>
        </p:nvSpPr>
        <p:spPr>
          <a:xfrm>
            <a:off x="6212553" y="2963272"/>
            <a:ext cx="5655597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6"/>
              </a:lnSpc>
              <a:spcBef>
                <a:spcPct val="0"/>
              </a:spcBef>
            </a:pPr>
            <a:r>
              <a:rPr lang="ru-RU" sz="2400" spc="67" dirty="0" smtClean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Контрольно-надзорная деятельность</a:t>
            </a:r>
            <a:endParaRPr lang="en-US" sz="2400" spc="67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4"/>
          <p:cNvSpPr txBox="1"/>
          <p:nvPr/>
        </p:nvSpPr>
        <p:spPr>
          <a:xfrm>
            <a:off x="6212553" y="3782422"/>
            <a:ext cx="5655597" cy="2821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6"/>
              </a:lnSpc>
              <a:spcBef>
                <a:spcPct val="0"/>
              </a:spcBef>
            </a:pPr>
            <a:r>
              <a:rPr lang="ru-RU" sz="2400" spc="67" dirty="0" smtClean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конкурсов</a:t>
            </a:r>
            <a:endParaRPr lang="en-US" sz="2400" spc="67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4"/>
          <p:cNvSpPr txBox="1"/>
          <p:nvPr/>
        </p:nvSpPr>
        <p:spPr>
          <a:xfrm>
            <a:off x="6212553" y="4601572"/>
            <a:ext cx="5655597" cy="5642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36"/>
              </a:lnSpc>
              <a:spcBef>
                <a:spcPct val="0"/>
              </a:spcBef>
            </a:pPr>
            <a:r>
              <a:rPr lang="ru-RU" sz="2400" spc="67" dirty="0" smtClean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информации ограниченного доступа </a:t>
            </a:r>
            <a:endParaRPr lang="en-US" sz="2400" spc="67" dirty="0">
              <a:solidFill>
                <a:srgbClr val="19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roup 9"/>
          <p:cNvGrpSpPr/>
          <p:nvPr/>
        </p:nvGrpSpPr>
        <p:grpSpPr>
          <a:xfrm>
            <a:off x="5598369" y="2122244"/>
            <a:ext cx="344710" cy="325884"/>
            <a:chOff x="0" y="0"/>
            <a:chExt cx="3924555" cy="3822984"/>
          </a:xfrm>
          <a:solidFill>
            <a:srgbClr val="35A1F4"/>
          </a:solidFill>
        </p:grpSpPr>
        <p:sp>
          <p:nvSpPr>
            <p:cNvPr id="36" name="Freeform 10"/>
            <p:cNvSpPr/>
            <p:nvPr/>
          </p:nvSpPr>
          <p:spPr>
            <a:xfrm>
              <a:off x="0" y="0"/>
              <a:ext cx="3924555" cy="3822984"/>
            </a:xfrm>
            <a:custGeom>
              <a:avLst/>
              <a:gdLst/>
              <a:ahLst/>
              <a:cxnLst/>
              <a:rect l="l" t="t" r="r" b="b"/>
              <a:pathLst>
                <a:path w="3924555" h="3822984">
                  <a:moveTo>
                    <a:pt x="3800095" y="3822984"/>
                  </a:moveTo>
                  <a:lnTo>
                    <a:pt x="124460" y="3822984"/>
                  </a:lnTo>
                  <a:cubicBezTo>
                    <a:pt x="55880" y="3822984"/>
                    <a:pt x="0" y="3767105"/>
                    <a:pt x="0" y="369852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800095" y="0"/>
                  </a:lnTo>
                  <a:cubicBezTo>
                    <a:pt x="3868675" y="0"/>
                    <a:pt x="3924555" y="55880"/>
                    <a:pt x="3924555" y="124460"/>
                  </a:cubicBezTo>
                  <a:lnTo>
                    <a:pt x="3924555" y="3698525"/>
                  </a:lnTo>
                  <a:cubicBezTo>
                    <a:pt x="3924555" y="3767105"/>
                    <a:pt x="3868675" y="3822984"/>
                    <a:pt x="3800095" y="3822984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37" name="Group 9"/>
          <p:cNvGrpSpPr/>
          <p:nvPr/>
        </p:nvGrpSpPr>
        <p:grpSpPr>
          <a:xfrm>
            <a:off x="5598369" y="2941584"/>
            <a:ext cx="344710" cy="325884"/>
            <a:chOff x="0" y="0"/>
            <a:chExt cx="3924555" cy="3822984"/>
          </a:xfrm>
          <a:solidFill>
            <a:srgbClr val="35A1F4"/>
          </a:solidFill>
        </p:grpSpPr>
        <p:sp>
          <p:nvSpPr>
            <p:cNvPr id="38" name="Freeform 10"/>
            <p:cNvSpPr/>
            <p:nvPr/>
          </p:nvSpPr>
          <p:spPr>
            <a:xfrm>
              <a:off x="0" y="0"/>
              <a:ext cx="3924555" cy="3822984"/>
            </a:xfrm>
            <a:custGeom>
              <a:avLst/>
              <a:gdLst/>
              <a:ahLst/>
              <a:cxnLst/>
              <a:rect l="l" t="t" r="r" b="b"/>
              <a:pathLst>
                <a:path w="3924555" h="3822984">
                  <a:moveTo>
                    <a:pt x="3800095" y="3822984"/>
                  </a:moveTo>
                  <a:lnTo>
                    <a:pt x="124460" y="3822984"/>
                  </a:lnTo>
                  <a:cubicBezTo>
                    <a:pt x="55880" y="3822984"/>
                    <a:pt x="0" y="3767105"/>
                    <a:pt x="0" y="369852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800095" y="0"/>
                  </a:lnTo>
                  <a:cubicBezTo>
                    <a:pt x="3868675" y="0"/>
                    <a:pt x="3924555" y="55880"/>
                    <a:pt x="3924555" y="124460"/>
                  </a:cubicBezTo>
                  <a:lnTo>
                    <a:pt x="3924555" y="3698525"/>
                  </a:lnTo>
                  <a:cubicBezTo>
                    <a:pt x="3924555" y="3767105"/>
                    <a:pt x="3868675" y="3822984"/>
                    <a:pt x="3800095" y="3822984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39" name="Group 9"/>
          <p:cNvGrpSpPr/>
          <p:nvPr/>
        </p:nvGrpSpPr>
        <p:grpSpPr>
          <a:xfrm>
            <a:off x="5598369" y="3760544"/>
            <a:ext cx="344710" cy="325884"/>
            <a:chOff x="0" y="0"/>
            <a:chExt cx="3924555" cy="3822984"/>
          </a:xfrm>
          <a:solidFill>
            <a:srgbClr val="35A1F4"/>
          </a:solidFill>
        </p:grpSpPr>
        <p:sp>
          <p:nvSpPr>
            <p:cNvPr id="40" name="Freeform 10"/>
            <p:cNvSpPr/>
            <p:nvPr/>
          </p:nvSpPr>
          <p:spPr>
            <a:xfrm>
              <a:off x="0" y="0"/>
              <a:ext cx="3924555" cy="3822984"/>
            </a:xfrm>
            <a:custGeom>
              <a:avLst/>
              <a:gdLst/>
              <a:ahLst/>
              <a:cxnLst/>
              <a:rect l="l" t="t" r="r" b="b"/>
              <a:pathLst>
                <a:path w="3924555" h="3822984">
                  <a:moveTo>
                    <a:pt x="3800095" y="3822984"/>
                  </a:moveTo>
                  <a:lnTo>
                    <a:pt x="124460" y="3822984"/>
                  </a:lnTo>
                  <a:cubicBezTo>
                    <a:pt x="55880" y="3822984"/>
                    <a:pt x="0" y="3767105"/>
                    <a:pt x="0" y="369852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800095" y="0"/>
                  </a:lnTo>
                  <a:cubicBezTo>
                    <a:pt x="3868675" y="0"/>
                    <a:pt x="3924555" y="55880"/>
                    <a:pt x="3924555" y="124460"/>
                  </a:cubicBezTo>
                  <a:lnTo>
                    <a:pt x="3924555" y="3698525"/>
                  </a:lnTo>
                  <a:cubicBezTo>
                    <a:pt x="3924555" y="3767105"/>
                    <a:pt x="3868675" y="3822984"/>
                    <a:pt x="3800095" y="3822984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9"/>
          <p:cNvGrpSpPr/>
          <p:nvPr/>
        </p:nvGrpSpPr>
        <p:grpSpPr>
          <a:xfrm>
            <a:off x="5598369" y="4579694"/>
            <a:ext cx="344710" cy="325884"/>
            <a:chOff x="0" y="0"/>
            <a:chExt cx="3924555" cy="3822984"/>
          </a:xfrm>
          <a:solidFill>
            <a:srgbClr val="35A1F4"/>
          </a:solidFill>
        </p:grpSpPr>
        <p:sp>
          <p:nvSpPr>
            <p:cNvPr id="42" name="Freeform 10"/>
            <p:cNvSpPr/>
            <p:nvPr/>
          </p:nvSpPr>
          <p:spPr>
            <a:xfrm>
              <a:off x="0" y="0"/>
              <a:ext cx="3924555" cy="3822984"/>
            </a:xfrm>
            <a:custGeom>
              <a:avLst/>
              <a:gdLst/>
              <a:ahLst/>
              <a:cxnLst/>
              <a:rect l="l" t="t" r="r" b="b"/>
              <a:pathLst>
                <a:path w="3924555" h="3822984">
                  <a:moveTo>
                    <a:pt x="3800095" y="3822984"/>
                  </a:moveTo>
                  <a:lnTo>
                    <a:pt x="124460" y="3822984"/>
                  </a:lnTo>
                  <a:cubicBezTo>
                    <a:pt x="55880" y="3822984"/>
                    <a:pt x="0" y="3767105"/>
                    <a:pt x="0" y="369852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800095" y="0"/>
                  </a:lnTo>
                  <a:cubicBezTo>
                    <a:pt x="3868675" y="0"/>
                    <a:pt x="3924555" y="55880"/>
                    <a:pt x="3924555" y="124460"/>
                  </a:cubicBezTo>
                  <a:lnTo>
                    <a:pt x="3924555" y="3698525"/>
                  </a:lnTo>
                  <a:cubicBezTo>
                    <a:pt x="3924555" y="3767105"/>
                    <a:pt x="3868675" y="3822984"/>
                    <a:pt x="3800095" y="3822984"/>
                  </a:cubicBezTo>
                  <a:close/>
                </a:path>
              </a:pathLst>
            </a:custGeom>
            <a:grpFill/>
          </p:spPr>
        </p:sp>
      </p:grpSp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6707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742950" y="876300"/>
            <a:ext cx="10858501" cy="5353050"/>
            <a:chOff x="0" y="0"/>
            <a:chExt cx="13503892" cy="7350305"/>
          </a:xfrm>
        </p:grpSpPr>
        <p:grpSp>
          <p:nvGrpSpPr>
            <p:cNvPr id="5" name="Group 5"/>
            <p:cNvGrpSpPr/>
            <p:nvPr/>
          </p:nvGrpSpPr>
          <p:grpSpPr>
            <a:xfrm>
              <a:off x="1" y="0"/>
              <a:ext cx="13503891" cy="4786853"/>
              <a:chOff x="3" y="0"/>
              <a:chExt cx="31007097" cy="10991382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3" y="0"/>
                <a:ext cx="31007097" cy="10991382"/>
              </a:xfrm>
              <a:custGeom>
                <a:avLst/>
                <a:gdLst/>
                <a:ahLst/>
                <a:cxnLst/>
                <a:rect l="l" t="t" r="r" b="b"/>
                <a:pathLst>
                  <a:path w="31333489" h="12379579">
                    <a:moveTo>
                      <a:pt x="30711189" y="11809349"/>
                    </a:moveTo>
                    <a:cubicBezTo>
                      <a:pt x="30711189" y="11802999"/>
                      <a:pt x="30712457" y="11797919"/>
                      <a:pt x="30712457" y="11790299"/>
                    </a:cubicBezTo>
                    <a:lnTo>
                      <a:pt x="30712457" y="490220"/>
                    </a:lnTo>
                    <a:cubicBezTo>
                      <a:pt x="30712457" y="220980"/>
                      <a:pt x="30502907" y="0"/>
                      <a:pt x="30246368" y="0"/>
                    </a:cubicBezTo>
                    <a:lnTo>
                      <a:pt x="467360" y="0"/>
                    </a:lnTo>
                    <a:cubicBezTo>
                      <a:pt x="210820" y="0"/>
                      <a:pt x="0" y="220980"/>
                      <a:pt x="0" y="490220"/>
                    </a:cubicBezTo>
                    <a:lnTo>
                      <a:pt x="0" y="11790299"/>
                    </a:lnTo>
                    <a:cubicBezTo>
                      <a:pt x="0" y="12059539"/>
                      <a:pt x="209550" y="12280519"/>
                      <a:pt x="466090" y="12280519"/>
                    </a:cubicBezTo>
                    <a:lnTo>
                      <a:pt x="30245097" y="12280519"/>
                    </a:lnTo>
                    <a:cubicBezTo>
                      <a:pt x="30358128" y="12280519"/>
                      <a:pt x="30462268" y="12237339"/>
                      <a:pt x="30542278" y="12167489"/>
                    </a:cubicBezTo>
                    <a:cubicBezTo>
                      <a:pt x="30673086" y="12238610"/>
                      <a:pt x="30985507" y="12379579"/>
                      <a:pt x="31332218" y="12172569"/>
                    </a:cubicBezTo>
                    <a:cubicBezTo>
                      <a:pt x="31333489" y="12172569"/>
                      <a:pt x="31021068" y="12173839"/>
                      <a:pt x="30711189" y="11809349"/>
                    </a:cubicBezTo>
                    <a:lnTo>
                      <a:pt x="30711189" y="11809349"/>
                    </a:lnTo>
                    <a:close/>
                  </a:path>
                </a:pathLst>
              </a:custGeom>
              <a:solidFill>
                <a:srgbClr val="FF6363"/>
              </a:solidFill>
            </p:spPr>
          </p:sp>
        </p:grpSp>
        <p:sp>
          <p:nvSpPr>
            <p:cNvPr id="7" name="TextBox 7"/>
            <p:cNvSpPr txBox="1"/>
            <p:nvPr/>
          </p:nvSpPr>
          <p:spPr>
            <a:xfrm>
              <a:off x="1296443" y="2079407"/>
              <a:ext cx="11053151" cy="12326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83"/>
                </a:lnSpc>
                <a:spcBef>
                  <a:spcPct val="0"/>
                </a:spcBef>
              </a:pPr>
              <a:r>
                <a:rPr lang="ru-RU" sz="3600" spc="-3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интересов при принятии кадровых решений</a:t>
              </a:r>
            </a:p>
          </p:txBody>
        </p:sp>
        <p:grpSp>
          <p:nvGrpSpPr>
            <p:cNvPr id="8" name="Group 8"/>
            <p:cNvGrpSpPr/>
            <p:nvPr/>
          </p:nvGrpSpPr>
          <p:grpSpPr>
            <a:xfrm>
              <a:off x="0" y="4969955"/>
              <a:ext cx="13312035" cy="2380350"/>
              <a:chOff x="0" y="-287475"/>
              <a:chExt cx="5776174" cy="1032849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-287475"/>
                <a:ext cx="5776174" cy="1032849"/>
              </a:xfrm>
              <a:custGeom>
                <a:avLst/>
                <a:gdLst/>
                <a:ahLst/>
                <a:cxnLst/>
                <a:rect l="l" t="t" r="r" b="b"/>
                <a:pathLst>
                  <a:path w="5776174" h="745374">
                    <a:moveTo>
                      <a:pt x="5651714" y="745374"/>
                    </a:moveTo>
                    <a:lnTo>
                      <a:pt x="124460" y="745374"/>
                    </a:lnTo>
                    <a:cubicBezTo>
                      <a:pt x="55880" y="745374"/>
                      <a:pt x="0" y="689494"/>
                      <a:pt x="0" y="620914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5651714" y="0"/>
                    </a:lnTo>
                    <a:cubicBezTo>
                      <a:pt x="5720294" y="0"/>
                      <a:pt x="5776174" y="55880"/>
                      <a:pt x="5776174" y="124460"/>
                    </a:cubicBezTo>
                    <a:lnTo>
                      <a:pt x="5776174" y="620914"/>
                    </a:lnTo>
                    <a:cubicBezTo>
                      <a:pt x="5776174" y="689494"/>
                      <a:pt x="5720294" y="745374"/>
                      <a:pt x="5651714" y="745374"/>
                    </a:cubicBezTo>
                    <a:close/>
                  </a:path>
                </a:pathLst>
              </a:custGeom>
              <a:solidFill>
                <a:srgbClr val="100F0D">
                  <a:alpha val="4706"/>
                </a:srgbClr>
              </a:solidFill>
            </p:spPr>
          </p:sp>
        </p:grpSp>
        <p:sp>
          <p:nvSpPr>
            <p:cNvPr id="10" name="TextBox 10"/>
            <p:cNvSpPr txBox="1"/>
            <p:nvPr/>
          </p:nvSpPr>
          <p:spPr>
            <a:xfrm>
              <a:off x="401584" y="5244476"/>
              <a:ext cx="12508867" cy="18313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613"/>
                </a:lnSpc>
              </a:pPr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интересов возникает, если работник обладает полномочиями по подготовке или принятию решений в отношении кого-либо из рассмотренного ранее широкого круга связанного с ним лиц</a:t>
              </a:r>
              <a:endParaRPr lang="en-US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2833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3753170" cy="882999"/>
            <a:chOff x="0" y="0"/>
            <a:chExt cx="20010270" cy="4707767"/>
          </a:xfrm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solidFill>
              <a:srgbClr val="FF6363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650111" y="1145512"/>
            <a:ext cx="2625975" cy="461665"/>
          </a:xfrm>
          <a:prstGeom prst="rect">
            <a:avLst/>
          </a:prstGeom>
          <a:solidFill>
            <a:srgbClr val="FF6363"/>
          </a:solidFill>
        </p:spPr>
        <p:txBody>
          <a:bodyPr wrap="non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Прием на работу</a:t>
            </a:r>
          </a:p>
        </p:txBody>
      </p:sp>
      <p:grpSp>
        <p:nvGrpSpPr>
          <p:cNvPr id="15" name="Group 61"/>
          <p:cNvGrpSpPr/>
          <p:nvPr/>
        </p:nvGrpSpPr>
        <p:grpSpPr>
          <a:xfrm>
            <a:off x="4386264" y="2137461"/>
            <a:ext cx="6056134" cy="4129989"/>
            <a:chOff x="6514" y="9771"/>
            <a:chExt cx="4794250" cy="3429650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50" cy="3429650"/>
              <a:chOff x="12700" y="19050"/>
              <a:chExt cx="9347741" cy="6687071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223519"/>
                <a:ext cx="9341391" cy="6482602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9"/>
                <a:ext cx="9347739" cy="6488952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rgbClr val="FF6363"/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425415"/>
              <a:ext cx="4582571" cy="214691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Служащий участвует в принятии решения о приеме на работу в организацию своего родственника или друга, или, например, сына руководителя образовательного учреждения, в котором обучаются дети служащего</a:t>
              </a:r>
            </a:p>
          </p:txBody>
        </p:sp>
      </p:grp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02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4730498" cy="1412382"/>
            <a:chOff x="0" y="0"/>
            <a:chExt cx="20010270" cy="4707767"/>
          </a:xfrm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solidFill>
              <a:srgbClr val="FF6363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345311" y="1116485"/>
            <a:ext cx="42076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Определение размера оплаты труда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5148264" y="2308911"/>
            <a:ext cx="6056134" cy="3139389"/>
            <a:chOff x="6514" y="9771"/>
            <a:chExt cx="4794250" cy="2607030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49" cy="2607030"/>
              <a:chOff x="12700" y="19050"/>
              <a:chExt cx="9347739" cy="5083141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223519"/>
                <a:ext cx="9341389" cy="4878672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9"/>
                <a:ext cx="9347739" cy="4885022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rgbClr val="FF6363"/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549515"/>
              <a:ext cx="4582571" cy="184021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Служащий принимает решения об определении размера оплаты труда, в том числе распределении премий в отношении себя самого или в отношении его родственников, работающих в организации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2838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4463798" cy="1332321"/>
            <a:chOff x="0" y="0"/>
            <a:chExt cx="12661502" cy="4806827"/>
          </a:xfrm>
        </p:grpSpPr>
        <p:sp>
          <p:nvSpPr>
            <p:cNvPr id="8" name="Freeform 12"/>
            <p:cNvSpPr/>
            <p:nvPr/>
          </p:nvSpPr>
          <p:spPr>
            <a:xfrm>
              <a:off x="0" y="0"/>
              <a:ext cx="12661502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solidFill>
              <a:srgbClr val="FF6363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345311" y="1116485"/>
            <a:ext cx="39028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Оценка исполнения трудовых обязанностей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5110164" y="2385111"/>
            <a:ext cx="6056134" cy="2929839"/>
            <a:chOff x="6514" y="9771"/>
            <a:chExt cx="4794250" cy="2433014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49" cy="2433014"/>
              <a:chOff x="12700" y="19050"/>
              <a:chExt cx="9347739" cy="4743848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223519"/>
                <a:ext cx="9341389" cy="4539379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9"/>
                <a:ext cx="9347739" cy="4545729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rgbClr val="FF6363"/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549515"/>
              <a:ext cx="4582571" cy="153351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Служащий участвует в оценке исполнения трудовых обязанностей его родственниками или иными, связанными с ним лицами, работающими в организации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6928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4863848" cy="1488582"/>
            <a:chOff x="0" y="0"/>
            <a:chExt cx="20010270" cy="4707767"/>
          </a:xfrm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solidFill>
              <a:srgbClr val="FF6363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298919" y="1056316"/>
            <a:ext cx="36825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Принятие решения о повышении/понижении в должности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5357814" y="2385111"/>
            <a:ext cx="6056134" cy="3006038"/>
            <a:chOff x="6514" y="9771"/>
            <a:chExt cx="4794250" cy="2496292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49" cy="2496292"/>
              <a:chOff x="12700" y="19050"/>
              <a:chExt cx="9347739" cy="4867227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223519"/>
                <a:ext cx="9341389" cy="4662758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9"/>
                <a:ext cx="9347739" cy="4669108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rgbClr val="FF6363"/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549515"/>
              <a:ext cx="4582571" cy="153351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Служащий участвует в принятии решения о повышении / понижении в должности его родственника или иного, связанного с ним лица, работающего в организации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6154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4863848" cy="1313271"/>
            <a:chOff x="0" y="0"/>
            <a:chExt cx="20010270" cy="4707767"/>
          </a:xfrm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solidFill>
              <a:srgbClr val="FF6363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298919" y="1056316"/>
            <a:ext cx="36825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Принятие решения о назначении проверки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5357814" y="2385111"/>
            <a:ext cx="6056134" cy="3425139"/>
            <a:chOff x="6514" y="9771"/>
            <a:chExt cx="4794250" cy="2844324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49" cy="2844324"/>
              <a:chOff x="12700" y="19050"/>
              <a:chExt cx="9347739" cy="5545813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223518"/>
                <a:ext cx="9341389" cy="5341345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9"/>
                <a:ext cx="9347739" cy="5347694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rgbClr val="FF6363"/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549515"/>
              <a:ext cx="4582571" cy="184021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Служащий участвует в принятии решения о назначении проверки (или проводит проверку) или применении взыскания в отношении его родственника или иного, связанного с ним лица, работающего в организации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9274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10885086" cy="1313271"/>
            <a:chOff x="0" y="0"/>
            <a:chExt cx="20010270" cy="4707767"/>
          </a:xfrm>
          <a:noFill/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298919" y="1056316"/>
            <a:ext cx="115624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Кейс 1.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департаменте федерального государственного органа муж сестры супруги директора департамента замещает должность начальника отдела.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должностными полномочиями директор департамента планирует работу департамента, дает поручения и распределяет задачи между сотрудниками департамента, в пределах имеющегося фонда оплаты труда определяет конкретный размер премий служащих департамента, инициирует проведение служебных проверок.</a:t>
            </a:r>
          </a:p>
          <a:p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8459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742950" y="876300"/>
            <a:ext cx="10704228" cy="5441119"/>
            <a:chOff x="0" y="0"/>
            <a:chExt cx="13312035" cy="7471234"/>
          </a:xfrm>
        </p:grpSpPr>
        <p:grpSp>
          <p:nvGrpSpPr>
            <p:cNvPr id="5" name="Group 5"/>
            <p:cNvGrpSpPr/>
            <p:nvPr/>
          </p:nvGrpSpPr>
          <p:grpSpPr>
            <a:xfrm>
              <a:off x="1" y="0"/>
              <a:ext cx="13312033" cy="4328821"/>
              <a:chOff x="3" y="0"/>
              <a:chExt cx="30566561" cy="9939666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3" y="0"/>
                <a:ext cx="30566561" cy="9939666"/>
              </a:xfrm>
              <a:custGeom>
                <a:avLst/>
                <a:gdLst/>
                <a:ahLst/>
                <a:cxnLst/>
                <a:rect l="l" t="t" r="r" b="b"/>
                <a:pathLst>
                  <a:path w="31333489" h="12379579">
                    <a:moveTo>
                      <a:pt x="30711189" y="11809349"/>
                    </a:moveTo>
                    <a:cubicBezTo>
                      <a:pt x="30711189" y="11802999"/>
                      <a:pt x="30712457" y="11797919"/>
                      <a:pt x="30712457" y="11790299"/>
                    </a:cubicBezTo>
                    <a:lnTo>
                      <a:pt x="30712457" y="490220"/>
                    </a:lnTo>
                    <a:cubicBezTo>
                      <a:pt x="30712457" y="220980"/>
                      <a:pt x="30502907" y="0"/>
                      <a:pt x="30246368" y="0"/>
                    </a:cubicBezTo>
                    <a:lnTo>
                      <a:pt x="467360" y="0"/>
                    </a:lnTo>
                    <a:cubicBezTo>
                      <a:pt x="210820" y="0"/>
                      <a:pt x="0" y="220980"/>
                      <a:pt x="0" y="490220"/>
                    </a:cubicBezTo>
                    <a:lnTo>
                      <a:pt x="0" y="11790299"/>
                    </a:lnTo>
                    <a:cubicBezTo>
                      <a:pt x="0" y="12059539"/>
                      <a:pt x="209550" y="12280519"/>
                      <a:pt x="466090" y="12280519"/>
                    </a:cubicBezTo>
                    <a:lnTo>
                      <a:pt x="30245097" y="12280519"/>
                    </a:lnTo>
                    <a:cubicBezTo>
                      <a:pt x="30358128" y="12280519"/>
                      <a:pt x="30462268" y="12237339"/>
                      <a:pt x="30542278" y="12167489"/>
                    </a:cubicBezTo>
                    <a:cubicBezTo>
                      <a:pt x="30673086" y="12238610"/>
                      <a:pt x="30985507" y="12379579"/>
                      <a:pt x="31332218" y="12172569"/>
                    </a:cubicBezTo>
                    <a:cubicBezTo>
                      <a:pt x="31333489" y="12172569"/>
                      <a:pt x="31021068" y="12173839"/>
                      <a:pt x="30711189" y="11809349"/>
                    </a:cubicBezTo>
                    <a:lnTo>
                      <a:pt x="30711189" y="11809349"/>
                    </a:lnTo>
                    <a:close/>
                  </a:path>
                </a:pathLst>
              </a:custGeom>
              <a:solidFill>
                <a:srgbClr val="FFB001"/>
              </a:solidFill>
            </p:spPr>
          </p:sp>
        </p:grpSp>
        <p:sp>
          <p:nvSpPr>
            <p:cNvPr id="7" name="TextBox 7"/>
            <p:cNvSpPr txBox="1"/>
            <p:nvPr/>
          </p:nvSpPr>
          <p:spPr>
            <a:xfrm>
              <a:off x="1201679" y="1608569"/>
              <a:ext cx="11053151" cy="12326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83"/>
                </a:lnSpc>
                <a:spcBef>
                  <a:spcPct val="0"/>
                </a:spcBef>
              </a:pPr>
              <a:r>
                <a:rPr lang="ru-RU" sz="3600" spc="-3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интересов при </a:t>
              </a:r>
              <a:r>
                <a:rPr lang="ru-RU" sz="3600" spc="-3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осуществлении закупок</a:t>
              </a:r>
              <a:endParaRPr lang="ru-RU" sz="36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" name="Group 8"/>
            <p:cNvGrpSpPr/>
            <p:nvPr/>
          </p:nvGrpSpPr>
          <p:grpSpPr>
            <a:xfrm>
              <a:off x="0" y="4449751"/>
              <a:ext cx="13312035" cy="2900554"/>
              <a:chOff x="0" y="-513195"/>
              <a:chExt cx="5776174" cy="1258569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-513195"/>
                <a:ext cx="5776174" cy="1258569"/>
              </a:xfrm>
              <a:custGeom>
                <a:avLst/>
                <a:gdLst/>
                <a:ahLst/>
                <a:cxnLst/>
                <a:rect l="l" t="t" r="r" b="b"/>
                <a:pathLst>
                  <a:path w="5776174" h="745374">
                    <a:moveTo>
                      <a:pt x="5651714" y="745374"/>
                    </a:moveTo>
                    <a:lnTo>
                      <a:pt x="124460" y="745374"/>
                    </a:lnTo>
                    <a:cubicBezTo>
                      <a:pt x="55880" y="745374"/>
                      <a:pt x="0" y="689494"/>
                      <a:pt x="0" y="620914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5651714" y="0"/>
                    </a:lnTo>
                    <a:cubicBezTo>
                      <a:pt x="5720294" y="0"/>
                      <a:pt x="5776174" y="55880"/>
                      <a:pt x="5776174" y="124460"/>
                    </a:cubicBezTo>
                    <a:lnTo>
                      <a:pt x="5776174" y="620914"/>
                    </a:lnTo>
                    <a:cubicBezTo>
                      <a:pt x="5776174" y="689494"/>
                      <a:pt x="5720294" y="745374"/>
                      <a:pt x="5651714" y="745374"/>
                    </a:cubicBezTo>
                    <a:close/>
                  </a:path>
                </a:pathLst>
              </a:custGeom>
              <a:solidFill>
                <a:srgbClr val="100F0D">
                  <a:alpha val="4706"/>
                </a:srgbClr>
              </a:solidFill>
            </p:spPr>
          </p:sp>
        </p:grpSp>
        <p:sp>
          <p:nvSpPr>
            <p:cNvPr id="10" name="TextBox 10"/>
            <p:cNvSpPr txBox="1"/>
            <p:nvPr/>
          </p:nvSpPr>
          <p:spPr>
            <a:xfrm>
              <a:off x="401584" y="4724269"/>
              <a:ext cx="12508867" cy="274696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613"/>
                </a:lnSpc>
              </a:pPr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интересов возникает, если работник участвует в обосновании необходимости закупки, подготовке закупочной документации, выборе победителя закупочной процедуры, приемке закупаемых товаров и услуг и при этом одним из возможных поставщиков является кто-либо из рассмотренного ранее широкого круга связанных с работником лиц</a:t>
              </a:r>
              <a:endParaRPr lang="en-US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038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grpSp>
        <p:nvGrpSpPr>
          <p:cNvPr id="13" name="Group 42"/>
          <p:cNvGrpSpPr/>
          <p:nvPr/>
        </p:nvGrpSpPr>
        <p:grpSpPr>
          <a:xfrm flipH="1">
            <a:off x="5505450" y="1191437"/>
            <a:ext cx="6139980" cy="1284445"/>
            <a:chOff x="0" y="0"/>
            <a:chExt cx="25034661" cy="3964675"/>
          </a:xfrm>
          <a:solidFill>
            <a:srgbClr val="FFB001"/>
          </a:solidFill>
        </p:grpSpPr>
        <p:sp>
          <p:nvSpPr>
            <p:cNvPr id="14" name="Freeform 43"/>
            <p:cNvSpPr/>
            <p:nvPr/>
          </p:nvSpPr>
          <p:spPr>
            <a:xfrm>
              <a:off x="0" y="0"/>
              <a:ext cx="25034661" cy="4063735"/>
            </a:xfrm>
            <a:custGeom>
              <a:avLst/>
              <a:gdLst/>
              <a:ahLst/>
              <a:cxnLst/>
              <a:rect l="l" t="t" r="r" b="b"/>
              <a:pathLst>
                <a:path w="25034661" h="4063735">
                  <a:moveTo>
                    <a:pt x="24412361" y="3493505"/>
                  </a:moveTo>
                  <a:cubicBezTo>
                    <a:pt x="24412361" y="3487155"/>
                    <a:pt x="24413631" y="3482075"/>
                    <a:pt x="24413631" y="3474455"/>
                  </a:cubicBezTo>
                  <a:lnTo>
                    <a:pt x="24413631" y="490220"/>
                  </a:lnTo>
                  <a:cubicBezTo>
                    <a:pt x="24413631" y="220980"/>
                    <a:pt x="24204081" y="0"/>
                    <a:pt x="23947541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3474455"/>
                  </a:lnTo>
                  <a:cubicBezTo>
                    <a:pt x="0" y="3743695"/>
                    <a:pt x="209550" y="3964675"/>
                    <a:pt x="466090" y="3964675"/>
                  </a:cubicBezTo>
                  <a:lnTo>
                    <a:pt x="23946270" y="3964675"/>
                  </a:lnTo>
                  <a:cubicBezTo>
                    <a:pt x="24059300" y="3964675"/>
                    <a:pt x="24163441" y="3921495"/>
                    <a:pt x="24243450" y="3851645"/>
                  </a:cubicBezTo>
                  <a:cubicBezTo>
                    <a:pt x="24374261" y="3922765"/>
                    <a:pt x="24686681" y="4063735"/>
                    <a:pt x="25033391" y="3856725"/>
                  </a:cubicBezTo>
                  <a:cubicBezTo>
                    <a:pt x="25034661" y="3856725"/>
                    <a:pt x="24722241" y="3857995"/>
                    <a:pt x="24412361" y="3493505"/>
                  </a:cubicBezTo>
                  <a:lnTo>
                    <a:pt x="24412361" y="3493505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5860815" y="1601851"/>
            <a:ext cx="5429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Прямое получение дохода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68"/>
          <p:cNvGrpSpPr/>
          <p:nvPr/>
        </p:nvGrpSpPr>
        <p:grpSpPr>
          <a:xfrm>
            <a:off x="671659" y="2805184"/>
            <a:ext cx="6224437" cy="2450964"/>
            <a:chOff x="12697" y="19050"/>
            <a:chExt cx="10168109" cy="8852313"/>
          </a:xfrm>
        </p:grpSpPr>
        <p:sp>
          <p:nvSpPr>
            <p:cNvPr id="24" name="Freeform 69"/>
            <p:cNvSpPr/>
            <p:nvPr/>
          </p:nvSpPr>
          <p:spPr>
            <a:xfrm>
              <a:off x="12697" y="171450"/>
              <a:ext cx="10083873" cy="8546601"/>
            </a:xfrm>
            <a:custGeom>
              <a:avLst/>
              <a:gdLst/>
              <a:ahLst/>
              <a:cxnLst/>
              <a:rect l="l" t="t" r="r" b="b"/>
              <a:pathLst>
                <a:path w="3178810" h="3093482">
                  <a:moveTo>
                    <a:pt x="0" y="11430"/>
                  </a:moveTo>
                  <a:cubicBezTo>
                    <a:pt x="0" y="11430"/>
                    <a:pt x="2540" y="340360"/>
                    <a:pt x="2540" y="749300"/>
                  </a:cubicBezTo>
                  <a:cubicBezTo>
                    <a:pt x="2540" y="1222143"/>
                    <a:pt x="7620" y="1912382"/>
                    <a:pt x="7620" y="2172732"/>
                  </a:cubicBezTo>
                  <a:cubicBezTo>
                    <a:pt x="7620" y="2367042"/>
                    <a:pt x="16510" y="2765822"/>
                    <a:pt x="21590" y="2957592"/>
                  </a:cubicBezTo>
                  <a:lnTo>
                    <a:pt x="130810" y="3071892"/>
                  </a:lnTo>
                  <a:cubicBezTo>
                    <a:pt x="275590" y="3079512"/>
                    <a:pt x="543560" y="3093482"/>
                    <a:pt x="793750" y="3093482"/>
                  </a:cubicBezTo>
                  <a:lnTo>
                    <a:pt x="3178810" y="3093482"/>
                  </a:lnTo>
                  <a:lnTo>
                    <a:pt x="3178810" y="693420"/>
                  </a:lnTo>
                  <a:cubicBezTo>
                    <a:pt x="3178810" y="318770"/>
                    <a:pt x="3169920" y="41910"/>
                    <a:pt x="3169920" y="41910"/>
                  </a:cubicBezTo>
                  <a:cubicBezTo>
                    <a:pt x="3014980" y="21590"/>
                    <a:pt x="2858770" y="11430"/>
                    <a:pt x="2701290" y="12700"/>
                  </a:cubicBezTo>
                  <a:cubicBezTo>
                    <a:pt x="2428240" y="12700"/>
                    <a:pt x="1179830" y="21590"/>
                    <a:pt x="929640" y="12700"/>
                  </a:cubicBezTo>
                  <a:cubicBezTo>
                    <a:pt x="594360" y="0"/>
                    <a:pt x="0" y="11430"/>
                    <a:pt x="0" y="114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5" name="Freeform 70"/>
            <p:cNvSpPr/>
            <p:nvPr/>
          </p:nvSpPr>
          <p:spPr>
            <a:xfrm>
              <a:off x="12700" y="217171"/>
              <a:ext cx="10168106" cy="8654192"/>
            </a:xfrm>
            <a:custGeom>
              <a:avLst/>
              <a:gdLst/>
              <a:ahLst/>
              <a:cxnLst/>
              <a:rect l="l" t="t" r="r" b="b"/>
              <a:pathLst>
                <a:path w="3191510" h="3106182">
                  <a:moveTo>
                    <a:pt x="3191510" y="3106182"/>
                  </a:moveTo>
                  <a:lnTo>
                    <a:pt x="800100" y="3106182"/>
                  </a:lnTo>
                  <a:cubicBezTo>
                    <a:pt x="547370" y="3106182"/>
                    <a:pt x="270510" y="3092212"/>
                    <a:pt x="137160" y="3084592"/>
                  </a:cubicBezTo>
                  <a:lnTo>
                    <a:pt x="134620" y="3084592"/>
                  </a:lnTo>
                  <a:lnTo>
                    <a:pt x="21590" y="2966482"/>
                  </a:lnTo>
                  <a:lnTo>
                    <a:pt x="21590" y="2963942"/>
                  </a:lnTo>
                  <a:cubicBezTo>
                    <a:pt x="16510" y="2760742"/>
                    <a:pt x="7620" y="2367042"/>
                    <a:pt x="7620" y="2179082"/>
                  </a:cubicBezTo>
                  <a:cubicBezTo>
                    <a:pt x="7620" y="2063512"/>
                    <a:pt x="6350" y="1886982"/>
                    <a:pt x="5080" y="1662979"/>
                  </a:cubicBezTo>
                  <a:cubicBezTo>
                    <a:pt x="3810" y="1354634"/>
                    <a:pt x="2540" y="1005800"/>
                    <a:pt x="2540" y="755650"/>
                  </a:cubicBezTo>
                  <a:cubicBezTo>
                    <a:pt x="2540" y="351790"/>
                    <a:pt x="0" y="21590"/>
                    <a:pt x="0" y="17780"/>
                  </a:cubicBezTo>
                  <a:lnTo>
                    <a:pt x="0" y="11430"/>
                  </a:lnTo>
                  <a:lnTo>
                    <a:pt x="6350" y="11430"/>
                  </a:lnTo>
                  <a:cubicBezTo>
                    <a:pt x="12700" y="11430"/>
                    <a:pt x="604520" y="0"/>
                    <a:pt x="935990" y="12700"/>
                  </a:cubicBezTo>
                  <a:cubicBezTo>
                    <a:pt x="1121410" y="19050"/>
                    <a:pt x="1852930" y="16510"/>
                    <a:pt x="2338070" y="13970"/>
                  </a:cubicBezTo>
                  <a:cubicBezTo>
                    <a:pt x="2503170" y="12700"/>
                    <a:pt x="2637790" y="12700"/>
                    <a:pt x="2707640" y="12700"/>
                  </a:cubicBezTo>
                  <a:cubicBezTo>
                    <a:pt x="2861310" y="11430"/>
                    <a:pt x="3020060" y="21590"/>
                    <a:pt x="3177540" y="41910"/>
                  </a:cubicBezTo>
                  <a:lnTo>
                    <a:pt x="3182620" y="43180"/>
                  </a:lnTo>
                  <a:lnTo>
                    <a:pt x="3182620" y="48260"/>
                  </a:lnTo>
                  <a:cubicBezTo>
                    <a:pt x="3182620" y="50800"/>
                    <a:pt x="3191510" y="328930"/>
                    <a:pt x="3191510" y="699770"/>
                  </a:cubicBezTo>
                  <a:lnTo>
                    <a:pt x="3191510" y="3106182"/>
                  </a:lnTo>
                  <a:close/>
                  <a:moveTo>
                    <a:pt x="139700" y="3071892"/>
                  </a:moveTo>
                  <a:cubicBezTo>
                    <a:pt x="273050" y="3079512"/>
                    <a:pt x="548640" y="3093482"/>
                    <a:pt x="800100" y="3093482"/>
                  </a:cubicBezTo>
                  <a:lnTo>
                    <a:pt x="3178810" y="3093482"/>
                  </a:lnTo>
                  <a:lnTo>
                    <a:pt x="3178810" y="699770"/>
                  </a:lnTo>
                  <a:cubicBezTo>
                    <a:pt x="3178810" y="358140"/>
                    <a:pt x="3171190" y="93980"/>
                    <a:pt x="3169920" y="53340"/>
                  </a:cubicBezTo>
                  <a:cubicBezTo>
                    <a:pt x="3014980" y="33020"/>
                    <a:pt x="2858770" y="24130"/>
                    <a:pt x="2707640" y="25400"/>
                  </a:cubicBezTo>
                  <a:cubicBezTo>
                    <a:pt x="2637790" y="25400"/>
                    <a:pt x="2503170" y="27940"/>
                    <a:pt x="2338070" y="26670"/>
                  </a:cubicBezTo>
                  <a:cubicBezTo>
                    <a:pt x="1828800" y="22860"/>
                    <a:pt x="1304290" y="22860"/>
                    <a:pt x="935990" y="25400"/>
                  </a:cubicBezTo>
                  <a:cubicBezTo>
                    <a:pt x="622300" y="27940"/>
                    <a:pt x="77470" y="22860"/>
                    <a:pt x="12700" y="24130"/>
                  </a:cubicBezTo>
                  <a:cubicBezTo>
                    <a:pt x="12700" y="71120"/>
                    <a:pt x="15240" y="382270"/>
                    <a:pt x="15240" y="755650"/>
                  </a:cubicBezTo>
                  <a:cubicBezTo>
                    <a:pt x="15240" y="1005800"/>
                    <a:pt x="16510" y="1354634"/>
                    <a:pt x="17780" y="1662979"/>
                  </a:cubicBezTo>
                  <a:cubicBezTo>
                    <a:pt x="19050" y="1886982"/>
                    <a:pt x="20320" y="2063512"/>
                    <a:pt x="20320" y="2179082"/>
                  </a:cubicBezTo>
                  <a:cubicBezTo>
                    <a:pt x="20320" y="2365772"/>
                    <a:pt x="29210" y="2756932"/>
                    <a:pt x="34290" y="2961402"/>
                  </a:cubicBezTo>
                  <a:lnTo>
                    <a:pt x="139700" y="3071892"/>
                  </a:lnTo>
                  <a:close/>
                  <a:moveTo>
                    <a:pt x="139700" y="3071892"/>
                  </a:moveTo>
                  <a:lnTo>
                    <a:pt x="133350" y="2946162"/>
                  </a:lnTo>
                  <a:lnTo>
                    <a:pt x="34290" y="2960132"/>
                  </a:lnTo>
                  <a:lnTo>
                    <a:pt x="139700" y="3071892"/>
                  </a:lnTo>
                  <a:close/>
                </a:path>
              </a:pathLst>
            </a:custGeom>
            <a:solidFill>
              <a:srgbClr val="100F0D"/>
            </a:solidFill>
          </p:spPr>
        </p:sp>
        <p:sp>
          <p:nvSpPr>
            <p:cNvPr id="26" name="Freeform 71"/>
            <p:cNvSpPr/>
            <p:nvPr/>
          </p:nvSpPr>
          <p:spPr>
            <a:xfrm>
              <a:off x="299720" y="19050"/>
              <a:ext cx="617220" cy="304800"/>
            </a:xfrm>
            <a:custGeom>
              <a:avLst/>
              <a:gdLst/>
              <a:ahLst/>
              <a:cxnLst/>
              <a:rect l="l" t="t" r="r" b="b"/>
              <a:pathLst>
                <a:path w="617220" h="304800">
                  <a:moveTo>
                    <a:pt x="600710" y="0"/>
                  </a:moveTo>
                  <a:lnTo>
                    <a:pt x="617220" y="77470"/>
                  </a:lnTo>
                  <a:lnTo>
                    <a:pt x="600710" y="190500"/>
                  </a:lnTo>
                  <a:lnTo>
                    <a:pt x="589280" y="297180"/>
                  </a:lnTo>
                  <a:lnTo>
                    <a:pt x="5080" y="304800"/>
                  </a:lnTo>
                  <a:lnTo>
                    <a:pt x="5080" y="255270"/>
                  </a:lnTo>
                  <a:lnTo>
                    <a:pt x="16510" y="148590"/>
                  </a:lnTo>
                  <a:lnTo>
                    <a:pt x="0" y="21590"/>
                  </a:lnTo>
                  <a:lnTo>
                    <a:pt x="600710" y="0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17" name="TextBox 66"/>
          <p:cNvSpPr txBox="1"/>
          <p:nvPr/>
        </p:nvSpPr>
        <p:spPr>
          <a:xfrm>
            <a:off x="874573" y="3395799"/>
            <a:ext cx="5788740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Одним из участников закупки является организация ( в </a:t>
            </a:r>
            <a:r>
              <a:rPr lang="ru-RU" sz="2400" dirty="0" err="1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дочерняя), от которой родственник или друг члена закупочной комиссии получает доход</a:t>
            </a:r>
          </a:p>
        </p:txBody>
      </p:sp>
    </p:spTree>
    <p:extLst>
      <p:ext uri="{BB962C8B-B14F-4D97-AF65-F5344CB8AC3E}">
        <p14:creationId xmlns:p14="http://schemas.microsoft.com/office/powerpoint/2010/main" val="200141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31561" y="1540950"/>
            <a:ext cx="12191998" cy="517850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gray">
          <a:xfrm>
            <a:off x="278333" y="2271760"/>
            <a:ext cx="11419085" cy="3051693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anchor="ctr" anchorCtr="1"/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КОНФЛИКТ ИНТЕРЕСОВ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ситуация, при которой личная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заинтересованность (прямая или косвенная) служащего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влияет или может повлиять на объективное исполнение им должностных обязанностей и при котором возникает или может возникнуть противоречие между личной заинтересованностью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работника (служащего)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законными интересами граждан, организаций, общества, субъекта Российской Федерации или Российской Федерации, способное привести к причинению вреда этим законным интересам граждан, организаций, общества, субъекта Российской Федерации или Российской Федерации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8334" y="5762082"/>
            <a:ext cx="5170744" cy="518743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i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ч.1 ст. </a:t>
            </a:r>
            <a:r>
              <a:rPr lang="ru-RU" sz="16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sz="1600" i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ФЗ </a:t>
            </a:r>
            <a:r>
              <a:rPr lang="ru-RU" sz="16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i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25.12.2008  </a:t>
            </a:r>
            <a:r>
              <a:rPr lang="ru-RU" sz="16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273-ФЗ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82683" y="455990"/>
            <a:ext cx="7392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Понятие конфликта интересов:</a:t>
            </a:r>
          </a:p>
        </p:txBody>
      </p:sp>
    </p:spTree>
    <p:extLst>
      <p:ext uri="{BB962C8B-B14F-4D97-AF65-F5344CB8AC3E}">
        <p14:creationId xmlns:p14="http://schemas.microsoft.com/office/powerpoint/2010/main" val="113714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grpSp>
        <p:nvGrpSpPr>
          <p:cNvPr id="13" name="Group 42"/>
          <p:cNvGrpSpPr/>
          <p:nvPr/>
        </p:nvGrpSpPr>
        <p:grpSpPr>
          <a:xfrm flipH="1">
            <a:off x="5505450" y="1191437"/>
            <a:ext cx="6139980" cy="1284445"/>
            <a:chOff x="0" y="0"/>
            <a:chExt cx="25034661" cy="3964675"/>
          </a:xfrm>
        </p:grpSpPr>
        <p:sp>
          <p:nvSpPr>
            <p:cNvPr id="14" name="Freeform 43"/>
            <p:cNvSpPr/>
            <p:nvPr/>
          </p:nvSpPr>
          <p:spPr>
            <a:xfrm>
              <a:off x="0" y="0"/>
              <a:ext cx="25034661" cy="4063735"/>
            </a:xfrm>
            <a:custGeom>
              <a:avLst/>
              <a:gdLst/>
              <a:ahLst/>
              <a:cxnLst/>
              <a:rect l="l" t="t" r="r" b="b"/>
              <a:pathLst>
                <a:path w="25034661" h="4063735">
                  <a:moveTo>
                    <a:pt x="24412361" y="3493505"/>
                  </a:moveTo>
                  <a:cubicBezTo>
                    <a:pt x="24412361" y="3487155"/>
                    <a:pt x="24413631" y="3482075"/>
                    <a:pt x="24413631" y="3474455"/>
                  </a:cubicBezTo>
                  <a:lnTo>
                    <a:pt x="24413631" y="490220"/>
                  </a:lnTo>
                  <a:cubicBezTo>
                    <a:pt x="24413631" y="220980"/>
                    <a:pt x="24204081" y="0"/>
                    <a:pt x="23947541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3474455"/>
                  </a:lnTo>
                  <a:cubicBezTo>
                    <a:pt x="0" y="3743695"/>
                    <a:pt x="209550" y="3964675"/>
                    <a:pt x="466090" y="3964675"/>
                  </a:cubicBezTo>
                  <a:lnTo>
                    <a:pt x="23946270" y="3964675"/>
                  </a:lnTo>
                  <a:cubicBezTo>
                    <a:pt x="24059300" y="3964675"/>
                    <a:pt x="24163441" y="3921495"/>
                    <a:pt x="24243450" y="3851645"/>
                  </a:cubicBezTo>
                  <a:cubicBezTo>
                    <a:pt x="24374261" y="3922765"/>
                    <a:pt x="24686681" y="4063735"/>
                    <a:pt x="25033391" y="3856725"/>
                  </a:cubicBezTo>
                  <a:cubicBezTo>
                    <a:pt x="25034661" y="3856725"/>
                    <a:pt x="24722241" y="3857995"/>
                    <a:pt x="24412361" y="3493505"/>
                  </a:cubicBezTo>
                  <a:lnTo>
                    <a:pt x="24412361" y="3493505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6038850" y="1418555"/>
            <a:ext cx="5429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Исполнение нескольких ролей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68"/>
          <p:cNvGrpSpPr/>
          <p:nvPr/>
        </p:nvGrpSpPr>
        <p:grpSpPr>
          <a:xfrm>
            <a:off x="671659" y="2735093"/>
            <a:ext cx="6148241" cy="2521055"/>
            <a:chOff x="12697" y="19050"/>
            <a:chExt cx="10168109" cy="8852313"/>
          </a:xfrm>
        </p:grpSpPr>
        <p:sp>
          <p:nvSpPr>
            <p:cNvPr id="24" name="Freeform 69"/>
            <p:cNvSpPr/>
            <p:nvPr/>
          </p:nvSpPr>
          <p:spPr>
            <a:xfrm>
              <a:off x="12697" y="171450"/>
              <a:ext cx="10083873" cy="8546601"/>
            </a:xfrm>
            <a:custGeom>
              <a:avLst/>
              <a:gdLst/>
              <a:ahLst/>
              <a:cxnLst/>
              <a:rect l="l" t="t" r="r" b="b"/>
              <a:pathLst>
                <a:path w="3178810" h="3093482">
                  <a:moveTo>
                    <a:pt x="0" y="11430"/>
                  </a:moveTo>
                  <a:cubicBezTo>
                    <a:pt x="0" y="11430"/>
                    <a:pt x="2540" y="340360"/>
                    <a:pt x="2540" y="749300"/>
                  </a:cubicBezTo>
                  <a:cubicBezTo>
                    <a:pt x="2540" y="1222143"/>
                    <a:pt x="7620" y="1912382"/>
                    <a:pt x="7620" y="2172732"/>
                  </a:cubicBezTo>
                  <a:cubicBezTo>
                    <a:pt x="7620" y="2367042"/>
                    <a:pt x="16510" y="2765822"/>
                    <a:pt x="21590" y="2957592"/>
                  </a:cubicBezTo>
                  <a:lnTo>
                    <a:pt x="130810" y="3071892"/>
                  </a:lnTo>
                  <a:cubicBezTo>
                    <a:pt x="275590" y="3079512"/>
                    <a:pt x="543560" y="3093482"/>
                    <a:pt x="793750" y="3093482"/>
                  </a:cubicBezTo>
                  <a:lnTo>
                    <a:pt x="3178810" y="3093482"/>
                  </a:lnTo>
                  <a:lnTo>
                    <a:pt x="3178810" y="693420"/>
                  </a:lnTo>
                  <a:cubicBezTo>
                    <a:pt x="3178810" y="318770"/>
                    <a:pt x="3169920" y="41910"/>
                    <a:pt x="3169920" y="41910"/>
                  </a:cubicBezTo>
                  <a:cubicBezTo>
                    <a:pt x="3014980" y="21590"/>
                    <a:pt x="2858770" y="11430"/>
                    <a:pt x="2701290" y="12700"/>
                  </a:cubicBezTo>
                  <a:cubicBezTo>
                    <a:pt x="2428240" y="12700"/>
                    <a:pt x="1179830" y="21590"/>
                    <a:pt x="929640" y="12700"/>
                  </a:cubicBezTo>
                  <a:cubicBezTo>
                    <a:pt x="594360" y="0"/>
                    <a:pt x="0" y="11430"/>
                    <a:pt x="0" y="114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5" name="Freeform 70"/>
            <p:cNvSpPr/>
            <p:nvPr/>
          </p:nvSpPr>
          <p:spPr>
            <a:xfrm>
              <a:off x="12700" y="217171"/>
              <a:ext cx="10168106" cy="8654192"/>
            </a:xfrm>
            <a:custGeom>
              <a:avLst/>
              <a:gdLst/>
              <a:ahLst/>
              <a:cxnLst/>
              <a:rect l="l" t="t" r="r" b="b"/>
              <a:pathLst>
                <a:path w="3191510" h="3106182">
                  <a:moveTo>
                    <a:pt x="3191510" y="3106182"/>
                  </a:moveTo>
                  <a:lnTo>
                    <a:pt x="800100" y="3106182"/>
                  </a:lnTo>
                  <a:cubicBezTo>
                    <a:pt x="547370" y="3106182"/>
                    <a:pt x="270510" y="3092212"/>
                    <a:pt x="137160" y="3084592"/>
                  </a:cubicBezTo>
                  <a:lnTo>
                    <a:pt x="134620" y="3084592"/>
                  </a:lnTo>
                  <a:lnTo>
                    <a:pt x="21590" y="2966482"/>
                  </a:lnTo>
                  <a:lnTo>
                    <a:pt x="21590" y="2963942"/>
                  </a:lnTo>
                  <a:cubicBezTo>
                    <a:pt x="16510" y="2760742"/>
                    <a:pt x="7620" y="2367042"/>
                    <a:pt x="7620" y="2179082"/>
                  </a:cubicBezTo>
                  <a:cubicBezTo>
                    <a:pt x="7620" y="2063512"/>
                    <a:pt x="6350" y="1886982"/>
                    <a:pt x="5080" y="1662979"/>
                  </a:cubicBezTo>
                  <a:cubicBezTo>
                    <a:pt x="3810" y="1354634"/>
                    <a:pt x="2540" y="1005800"/>
                    <a:pt x="2540" y="755650"/>
                  </a:cubicBezTo>
                  <a:cubicBezTo>
                    <a:pt x="2540" y="351790"/>
                    <a:pt x="0" y="21590"/>
                    <a:pt x="0" y="17780"/>
                  </a:cubicBezTo>
                  <a:lnTo>
                    <a:pt x="0" y="11430"/>
                  </a:lnTo>
                  <a:lnTo>
                    <a:pt x="6350" y="11430"/>
                  </a:lnTo>
                  <a:cubicBezTo>
                    <a:pt x="12700" y="11430"/>
                    <a:pt x="604520" y="0"/>
                    <a:pt x="935990" y="12700"/>
                  </a:cubicBezTo>
                  <a:cubicBezTo>
                    <a:pt x="1121410" y="19050"/>
                    <a:pt x="1852930" y="16510"/>
                    <a:pt x="2338070" y="13970"/>
                  </a:cubicBezTo>
                  <a:cubicBezTo>
                    <a:pt x="2503170" y="12700"/>
                    <a:pt x="2637790" y="12700"/>
                    <a:pt x="2707640" y="12700"/>
                  </a:cubicBezTo>
                  <a:cubicBezTo>
                    <a:pt x="2861310" y="11430"/>
                    <a:pt x="3020060" y="21590"/>
                    <a:pt x="3177540" y="41910"/>
                  </a:cubicBezTo>
                  <a:lnTo>
                    <a:pt x="3182620" y="43180"/>
                  </a:lnTo>
                  <a:lnTo>
                    <a:pt x="3182620" y="48260"/>
                  </a:lnTo>
                  <a:cubicBezTo>
                    <a:pt x="3182620" y="50800"/>
                    <a:pt x="3191510" y="328930"/>
                    <a:pt x="3191510" y="699770"/>
                  </a:cubicBezTo>
                  <a:lnTo>
                    <a:pt x="3191510" y="3106182"/>
                  </a:lnTo>
                  <a:close/>
                  <a:moveTo>
                    <a:pt x="139700" y="3071892"/>
                  </a:moveTo>
                  <a:cubicBezTo>
                    <a:pt x="273050" y="3079512"/>
                    <a:pt x="548640" y="3093482"/>
                    <a:pt x="800100" y="3093482"/>
                  </a:cubicBezTo>
                  <a:lnTo>
                    <a:pt x="3178810" y="3093482"/>
                  </a:lnTo>
                  <a:lnTo>
                    <a:pt x="3178810" y="699770"/>
                  </a:lnTo>
                  <a:cubicBezTo>
                    <a:pt x="3178810" y="358140"/>
                    <a:pt x="3171190" y="93980"/>
                    <a:pt x="3169920" y="53340"/>
                  </a:cubicBezTo>
                  <a:cubicBezTo>
                    <a:pt x="3014980" y="33020"/>
                    <a:pt x="2858770" y="24130"/>
                    <a:pt x="2707640" y="25400"/>
                  </a:cubicBezTo>
                  <a:cubicBezTo>
                    <a:pt x="2637790" y="25400"/>
                    <a:pt x="2503170" y="27940"/>
                    <a:pt x="2338070" y="26670"/>
                  </a:cubicBezTo>
                  <a:cubicBezTo>
                    <a:pt x="1828800" y="22860"/>
                    <a:pt x="1304290" y="22860"/>
                    <a:pt x="935990" y="25400"/>
                  </a:cubicBezTo>
                  <a:cubicBezTo>
                    <a:pt x="622300" y="27940"/>
                    <a:pt x="77470" y="22860"/>
                    <a:pt x="12700" y="24130"/>
                  </a:cubicBezTo>
                  <a:cubicBezTo>
                    <a:pt x="12700" y="71120"/>
                    <a:pt x="15240" y="382270"/>
                    <a:pt x="15240" y="755650"/>
                  </a:cubicBezTo>
                  <a:cubicBezTo>
                    <a:pt x="15240" y="1005800"/>
                    <a:pt x="16510" y="1354634"/>
                    <a:pt x="17780" y="1662979"/>
                  </a:cubicBezTo>
                  <a:cubicBezTo>
                    <a:pt x="19050" y="1886982"/>
                    <a:pt x="20320" y="2063512"/>
                    <a:pt x="20320" y="2179082"/>
                  </a:cubicBezTo>
                  <a:cubicBezTo>
                    <a:pt x="20320" y="2365772"/>
                    <a:pt x="29210" y="2756932"/>
                    <a:pt x="34290" y="2961402"/>
                  </a:cubicBezTo>
                  <a:lnTo>
                    <a:pt x="139700" y="3071892"/>
                  </a:lnTo>
                  <a:close/>
                  <a:moveTo>
                    <a:pt x="139700" y="3071892"/>
                  </a:moveTo>
                  <a:lnTo>
                    <a:pt x="133350" y="2946162"/>
                  </a:lnTo>
                  <a:lnTo>
                    <a:pt x="34290" y="2960132"/>
                  </a:lnTo>
                  <a:lnTo>
                    <a:pt x="139700" y="3071892"/>
                  </a:lnTo>
                  <a:close/>
                </a:path>
              </a:pathLst>
            </a:custGeom>
            <a:solidFill>
              <a:srgbClr val="100F0D"/>
            </a:solidFill>
          </p:spPr>
        </p:sp>
        <p:sp>
          <p:nvSpPr>
            <p:cNvPr id="26" name="Freeform 71"/>
            <p:cNvSpPr/>
            <p:nvPr/>
          </p:nvSpPr>
          <p:spPr>
            <a:xfrm>
              <a:off x="299720" y="19050"/>
              <a:ext cx="617220" cy="304800"/>
            </a:xfrm>
            <a:custGeom>
              <a:avLst/>
              <a:gdLst/>
              <a:ahLst/>
              <a:cxnLst/>
              <a:rect l="l" t="t" r="r" b="b"/>
              <a:pathLst>
                <a:path w="617220" h="304800">
                  <a:moveTo>
                    <a:pt x="600710" y="0"/>
                  </a:moveTo>
                  <a:lnTo>
                    <a:pt x="617220" y="77470"/>
                  </a:lnTo>
                  <a:lnTo>
                    <a:pt x="600710" y="190500"/>
                  </a:lnTo>
                  <a:lnTo>
                    <a:pt x="589280" y="297180"/>
                  </a:lnTo>
                  <a:lnTo>
                    <a:pt x="5080" y="304800"/>
                  </a:lnTo>
                  <a:lnTo>
                    <a:pt x="5080" y="255270"/>
                  </a:lnTo>
                  <a:lnTo>
                    <a:pt x="16510" y="148590"/>
                  </a:lnTo>
                  <a:lnTo>
                    <a:pt x="0" y="21590"/>
                  </a:lnTo>
                  <a:lnTo>
                    <a:pt x="600710" y="0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17" name="TextBox 66"/>
          <p:cNvSpPr txBox="1"/>
          <p:nvPr/>
        </p:nvSpPr>
        <p:spPr>
          <a:xfrm>
            <a:off x="874573" y="3395799"/>
            <a:ext cx="5526227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из руководителей организации является ИП, и организация закупает у него товары или услуги</a:t>
            </a:r>
          </a:p>
        </p:txBody>
      </p:sp>
    </p:spTree>
    <p:extLst>
      <p:ext uri="{BB962C8B-B14F-4D97-AF65-F5344CB8AC3E}">
        <p14:creationId xmlns:p14="http://schemas.microsoft.com/office/powerpoint/2010/main" val="18824918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grpSp>
        <p:nvGrpSpPr>
          <p:cNvPr id="13" name="Group 42"/>
          <p:cNvGrpSpPr/>
          <p:nvPr/>
        </p:nvGrpSpPr>
        <p:grpSpPr>
          <a:xfrm flipH="1">
            <a:off x="6191250" y="1191437"/>
            <a:ext cx="5454180" cy="1284445"/>
            <a:chOff x="0" y="0"/>
            <a:chExt cx="25034661" cy="3964675"/>
          </a:xfrm>
        </p:grpSpPr>
        <p:sp>
          <p:nvSpPr>
            <p:cNvPr id="14" name="Freeform 43"/>
            <p:cNvSpPr/>
            <p:nvPr/>
          </p:nvSpPr>
          <p:spPr>
            <a:xfrm>
              <a:off x="0" y="0"/>
              <a:ext cx="25034661" cy="4063735"/>
            </a:xfrm>
            <a:custGeom>
              <a:avLst/>
              <a:gdLst/>
              <a:ahLst/>
              <a:cxnLst/>
              <a:rect l="l" t="t" r="r" b="b"/>
              <a:pathLst>
                <a:path w="25034661" h="4063735">
                  <a:moveTo>
                    <a:pt x="24412361" y="3493505"/>
                  </a:moveTo>
                  <a:cubicBezTo>
                    <a:pt x="24412361" y="3487155"/>
                    <a:pt x="24413631" y="3482075"/>
                    <a:pt x="24413631" y="3474455"/>
                  </a:cubicBezTo>
                  <a:lnTo>
                    <a:pt x="24413631" y="490220"/>
                  </a:lnTo>
                  <a:cubicBezTo>
                    <a:pt x="24413631" y="220980"/>
                    <a:pt x="24204081" y="0"/>
                    <a:pt x="23947541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3474455"/>
                  </a:lnTo>
                  <a:cubicBezTo>
                    <a:pt x="0" y="3743695"/>
                    <a:pt x="209550" y="3964675"/>
                    <a:pt x="466090" y="3964675"/>
                  </a:cubicBezTo>
                  <a:lnTo>
                    <a:pt x="23946270" y="3964675"/>
                  </a:lnTo>
                  <a:cubicBezTo>
                    <a:pt x="24059300" y="3964675"/>
                    <a:pt x="24163441" y="3921495"/>
                    <a:pt x="24243450" y="3851645"/>
                  </a:cubicBezTo>
                  <a:cubicBezTo>
                    <a:pt x="24374261" y="3922765"/>
                    <a:pt x="24686681" y="4063735"/>
                    <a:pt x="25033391" y="3856725"/>
                  </a:cubicBezTo>
                  <a:cubicBezTo>
                    <a:pt x="25034661" y="3856725"/>
                    <a:pt x="24722241" y="3857995"/>
                    <a:pt x="24412361" y="3493505"/>
                  </a:cubicBezTo>
                  <a:lnTo>
                    <a:pt x="24412361" y="3493505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7021861" y="1434207"/>
            <a:ext cx="46235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Дочерние / материнские организации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68"/>
          <p:cNvGrpSpPr/>
          <p:nvPr/>
        </p:nvGrpSpPr>
        <p:grpSpPr>
          <a:xfrm>
            <a:off x="671660" y="2805184"/>
            <a:ext cx="6153358" cy="3100316"/>
            <a:chOff x="12697" y="19050"/>
            <a:chExt cx="10168109" cy="8852313"/>
          </a:xfrm>
        </p:grpSpPr>
        <p:sp>
          <p:nvSpPr>
            <p:cNvPr id="24" name="Freeform 69"/>
            <p:cNvSpPr/>
            <p:nvPr/>
          </p:nvSpPr>
          <p:spPr>
            <a:xfrm>
              <a:off x="12697" y="171450"/>
              <a:ext cx="10083873" cy="8546601"/>
            </a:xfrm>
            <a:custGeom>
              <a:avLst/>
              <a:gdLst/>
              <a:ahLst/>
              <a:cxnLst/>
              <a:rect l="l" t="t" r="r" b="b"/>
              <a:pathLst>
                <a:path w="3178810" h="3093482">
                  <a:moveTo>
                    <a:pt x="0" y="11430"/>
                  </a:moveTo>
                  <a:cubicBezTo>
                    <a:pt x="0" y="11430"/>
                    <a:pt x="2540" y="340360"/>
                    <a:pt x="2540" y="749300"/>
                  </a:cubicBezTo>
                  <a:cubicBezTo>
                    <a:pt x="2540" y="1222143"/>
                    <a:pt x="7620" y="1912382"/>
                    <a:pt x="7620" y="2172732"/>
                  </a:cubicBezTo>
                  <a:cubicBezTo>
                    <a:pt x="7620" y="2367042"/>
                    <a:pt x="16510" y="2765822"/>
                    <a:pt x="21590" y="2957592"/>
                  </a:cubicBezTo>
                  <a:lnTo>
                    <a:pt x="130810" y="3071892"/>
                  </a:lnTo>
                  <a:cubicBezTo>
                    <a:pt x="275590" y="3079512"/>
                    <a:pt x="543560" y="3093482"/>
                    <a:pt x="793750" y="3093482"/>
                  </a:cubicBezTo>
                  <a:lnTo>
                    <a:pt x="3178810" y="3093482"/>
                  </a:lnTo>
                  <a:lnTo>
                    <a:pt x="3178810" y="693420"/>
                  </a:lnTo>
                  <a:cubicBezTo>
                    <a:pt x="3178810" y="318770"/>
                    <a:pt x="3169920" y="41910"/>
                    <a:pt x="3169920" y="41910"/>
                  </a:cubicBezTo>
                  <a:cubicBezTo>
                    <a:pt x="3014980" y="21590"/>
                    <a:pt x="2858770" y="11430"/>
                    <a:pt x="2701290" y="12700"/>
                  </a:cubicBezTo>
                  <a:cubicBezTo>
                    <a:pt x="2428240" y="12700"/>
                    <a:pt x="1179830" y="21590"/>
                    <a:pt x="929640" y="12700"/>
                  </a:cubicBezTo>
                  <a:cubicBezTo>
                    <a:pt x="594360" y="0"/>
                    <a:pt x="0" y="11430"/>
                    <a:pt x="0" y="114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5" name="Freeform 70"/>
            <p:cNvSpPr/>
            <p:nvPr/>
          </p:nvSpPr>
          <p:spPr>
            <a:xfrm>
              <a:off x="12700" y="217171"/>
              <a:ext cx="10168106" cy="8654192"/>
            </a:xfrm>
            <a:custGeom>
              <a:avLst/>
              <a:gdLst/>
              <a:ahLst/>
              <a:cxnLst/>
              <a:rect l="l" t="t" r="r" b="b"/>
              <a:pathLst>
                <a:path w="3191510" h="3106182">
                  <a:moveTo>
                    <a:pt x="3191510" y="3106182"/>
                  </a:moveTo>
                  <a:lnTo>
                    <a:pt x="800100" y="3106182"/>
                  </a:lnTo>
                  <a:cubicBezTo>
                    <a:pt x="547370" y="3106182"/>
                    <a:pt x="270510" y="3092212"/>
                    <a:pt x="137160" y="3084592"/>
                  </a:cubicBezTo>
                  <a:lnTo>
                    <a:pt x="134620" y="3084592"/>
                  </a:lnTo>
                  <a:lnTo>
                    <a:pt x="21590" y="2966482"/>
                  </a:lnTo>
                  <a:lnTo>
                    <a:pt x="21590" y="2963942"/>
                  </a:lnTo>
                  <a:cubicBezTo>
                    <a:pt x="16510" y="2760742"/>
                    <a:pt x="7620" y="2367042"/>
                    <a:pt x="7620" y="2179082"/>
                  </a:cubicBezTo>
                  <a:cubicBezTo>
                    <a:pt x="7620" y="2063512"/>
                    <a:pt x="6350" y="1886982"/>
                    <a:pt x="5080" y="1662979"/>
                  </a:cubicBezTo>
                  <a:cubicBezTo>
                    <a:pt x="3810" y="1354634"/>
                    <a:pt x="2540" y="1005800"/>
                    <a:pt x="2540" y="755650"/>
                  </a:cubicBezTo>
                  <a:cubicBezTo>
                    <a:pt x="2540" y="351790"/>
                    <a:pt x="0" y="21590"/>
                    <a:pt x="0" y="17780"/>
                  </a:cubicBezTo>
                  <a:lnTo>
                    <a:pt x="0" y="11430"/>
                  </a:lnTo>
                  <a:lnTo>
                    <a:pt x="6350" y="11430"/>
                  </a:lnTo>
                  <a:cubicBezTo>
                    <a:pt x="12700" y="11430"/>
                    <a:pt x="604520" y="0"/>
                    <a:pt x="935990" y="12700"/>
                  </a:cubicBezTo>
                  <a:cubicBezTo>
                    <a:pt x="1121410" y="19050"/>
                    <a:pt x="1852930" y="16510"/>
                    <a:pt x="2338070" y="13970"/>
                  </a:cubicBezTo>
                  <a:cubicBezTo>
                    <a:pt x="2503170" y="12700"/>
                    <a:pt x="2637790" y="12700"/>
                    <a:pt x="2707640" y="12700"/>
                  </a:cubicBezTo>
                  <a:cubicBezTo>
                    <a:pt x="2861310" y="11430"/>
                    <a:pt x="3020060" y="21590"/>
                    <a:pt x="3177540" y="41910"/>
                  </a:cubicBezTo>
                  <a:lnTo>
                    <a:pt x="3182620" y="43180"/>
                  </a:lnTo>
                  <a:lnTo>
                    <a:pt x="3182620" y="48260"/>
                  </a:lnTo>
                  <a:cubicBezTo>
                    <a:pt x="3182620" y="50800"/>
                    <a:pt x="3191510" y="328930"/>
                    <a:pt x="3191510" y="699770"/>
                  </a:cubicBezTo>
                  <a:lnTo>
                    <a:pt x="3191510" y="3106182"/>
                  </a:lnTo>
                  <a:close/>
                  <a:moveTo>
                    <a:pt x="139700" y="3071892"/>
                  </a:moveTo>
                  <a:cubicBezTo>
                    <a:pt x="273050" y="3079512"/>
                    <a:pt x="548640" y="3093482"/>
                    <a:pt x="800100" y="3093482"/>
                  </a:cubicBezTo>
                  <a:lnTo>
                    <a:pt x="3178810" y="3093482"/>
                  </a:lnTo>
                  <a:lnTo>
                    <a:pt x="3178810" y="699770"/>
                  </a:lnTo>
                  <a:cubicBezTo>
                    <a:pt x="3178810" y="358140"/>
                    <a:pt x="3171190" y="93980"/>
                    <a:pt x="3169920" y="53340"/>
                  </a:cubicBezTo>
                  <a:cubicBezTo>
                    <a:pt x="3014980" y="33020"/>
                    <a:pt x="2858770" y="24130"/>
                    <a:pt x="2707640" y="25400"/>
                  </a:cubicBezTo>
                  <a:cubicBezTo>
                    <a:pt x="2637790" y="25400"/>
                    <a:pt x="2503170" y="27940"/>
                    <a:pt x="2338070" y="26670"/>
                  </a:cubicBezTo>
                  <a:cubicBezTo>
                    <a:pt x="1828800" y="22860"/>
                    <a:pt x="1304290" y="22860"/>
                    <a:pt x="935990" y="25400"/>
                  </a:cubicBezTo>
                  <a:cubicBezTo>
                    <a:pt x="622300" y="27940"/>
                    <a:pt x="77470" y="22860"/>
                    <a:pt x="12700" y="24130"/>
                  </a:cubicBezTo>
                  <a:cubicBezTo>
                    <a:pt x="12700" y="71120"/>
                    <a:pt x="15240" y="382270"/>
                    <a:pt x="15240" y="755650"/>
                  </a:cubicBezTo>
                  <a:cubicBezTo>
                    <a:pt x="15240" y="1005800"/>
                    <a:pt x="16510" y="1354634"/>
                    <a:pt x="17780" y="1662979"/>
                  </a:cubicBezTo>
                  <a:cubicBezTo>
                    <a:pt x="19050" y="1886982"/>
                    <a:pt x="20320" y="2063512"/>
                    <a:pt x="20320" y="2179082"/>
                  </a:cubicBezTo>
                  <a:cubicBezTo>
                    <a:pt x="20320" y="2365772"/>
                    <a:pt x="29210" y="2756932"/>
                    <a:pt x="34290" y="2961402"/>
                  </a:cubicBezTo>
                  <a:lnTo>
                    <a:pt x="139700" y="3071892"/>
                  </a:lnTo>
                  <a:close/>
                  <a:moveTo>
                    <a:pt x="139700" y="3071892"/>
                  </a:moveTo>
                  <a:lnTo>
                    <a:pt x="133350" y="2946162"/>
                  </a:lnTo>
                  <a:lnTo>
                    <a:pt x="34290" y="2960132"/>
                  </a:lnTo>
                  <a:lnTo>
                    <a:pt x="139700" y="3071892"/>
                  </a:lnTo>
                  <a:close/>
                </a:path>
              </a:pathLst>
            </a:custGeom>
            <a:solidFill>
              <a:srgbClr val="100F0D"/>
            </a:solidFill>
          </p:spPr>
        </p:sp>
        <p:sp>
          <p:nvSpPr>
            <p:cNvPr id="26" name="Freeform 71"/>
            <p:cNvSpPr/>
            <p:nvPr/>
          </p:nvSpPr>
          <p:spPr>
            <a:xfrm>
              <a:off x="299720" y="19050"/>
              <a:ext cx="617220" cy="304800"/>
            </a:xfrm>
            <a:custGeom>
              <a:avLst/>
              <a:gdLst/>
              <a:ahLst/>
              <a:cxnLst/>
              <a:rect l="l" t="t" r="r" b="b"/>
              <a:pathLst>
                <a:path w="617220" h="304800">
                  <a:moveTo>
                    <a:pt x="600710" y="0"/>
                  </a:moveTo>
                  <a:lnTo>
                    <a:pt x="617220" y="77470"/>
                  </a:lnTo>
                  <a:lnTo>
                    <a:pt x="600710" y="190500"/>
                  </a:lnTo>
                  <a:lnTo>
                    <a:pt x="589280" y="297180"/>
                  </a:lnTo>
                  <a:lnTo>
                    <a:pt x="5080" y="304800"/>
                  </a:lnTo>
                  <a:lnTo>
                    <a:pt x="5080" y="255270"/>
                  </a:lnTo>
                  <a:lnTo>
                    <a:pt x="16510" y="148590"/>
                  </a:lnTo>
                  <a:lnTo>
                    <a:pt x="0" y="21590"/>
                  </a:lnTo>
                  <a:lnTo>
                    <a:pt x="600710" y="0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17" name="TextBox 66"/>
          <p:cNvSpPr txBox="1"/>
          <p:nvPr/>
        </p:nvSpPr>
        <p:spPr>
          <a:xfrm>
            <a:off x="1036277" y="3228979"/>
            <a:ext cx="5788740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участвует в определении победителя закупочной процедуры, при этом его родственники работают в организации, дочерней или подконтрольной одному из участников закупки</a:t>
            </a:r>
          </a:p>
        </p:txBody>
      </p:sp>
    </p:spTree>
    <p:extLst>
      <p:ext uri="{BB962C8B-B14F-4D97-AF65-F5344CB8AC3E}">
        <p14:creationId xmlns:p14="http://schemas.microsoft.com/office/powerpoint/2010/main" val="25447409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grpSp>
        <p:nvGrpSpPr>
          <p:cNvPr id="13" name="Group 42"/>
          <p:cNvGrpSpPr/>
          <p:nvPr/>
        </p:nvGrpSpPr>
        <p:grpSpPr>
          <a:xfrm flipH="1">
            <a:off x="5505450" y="1191437"/>
            <a:ext cx="6139980" cy="1284445"/>
            <a:chOff x="0" y="0"/>
            <a:chExt cx="25034661" cy="3964675"/>
          </a:xfrm>
        </p:grpSpPr>
        <p:sp>
          <p:nvSpPr>
            <p:cNvPr id="14" name="Freeform 43"/>
            <p:cNvSpPr/>
            <p:nvPr/>
          </p:nvSpPr>
          <p:spPr>
            <a:xfrm>
              <a:off x="0" y="0"/>
              <a:ext cx="25034661" cy="4063735"/>
            </a:xfrm>
            <a:custGeom>
              <a:avLst/>
              <a:gdLst/>
              <a:ahLst/>
              <a:cxnLst/>
              <a:rect l="l" t="t" r="r" b="b"/>
              <a:pathLst>
                <a:path w="25034661" h="4063735">
                  <a:moveTo>
                    <a:pt x="24412361" y="3493505"/>
                  </a:moveTo>
                  <a:cubicBezTo>
                    <a:pt x="24412361" y="3487155"/>
                    <a:pt x="24413631" y="3482075"/>
                    <a:pt x="24413631" y="3474455"/>
                  </a:cubicBezTo>
                  <a:lnTo>
                    <a:pt x="24413631" y="490220"/>
                  </a:lnTo>
                  <a:cubicBezTo>
                    <a:pt x="24413631" y="220980"/>
                    <a:pt x="24204081" y="0"/>
                    <a:pt x="23947541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3474455"/>
                  </a:lnTo>
                  <a:cubicBezTo>
                    <a:pt x="0" y="3743695"/>
                    <a:pt x="209550" y="3964675"/>
                    <a:pt x="466090" y="3964675"/>
                  </a:cubicBezTo>
                  <a:lnTo>
                    <a:pt x="23946270" y="3964675"/>
                  </a:lnTo>
                  <a:cubicBezTo>
                    <a:pt x="24059300" y="3964675"/>
                    <a:pt x="24163441" y="3921495"/>
                    <a:pt x="24243450" y="3851645"/>
                  </a:cubicBezTo>
                  <a:cubicBezTo>
                    <a:pt x="24374261" y="3922765"/>
                    <a:pt x="24686681" y="4063735"/>
                    <a:pt x="25033391" y="3856725"/>
                  </a:cubicBezTo>
                  <a:cubicBezTo>
                    <a:pt x="25034661" y="3856725"/>
                    <a:pt x="24722241" y="3857995"/>
                    <a:pt x="24412361" y="3493505"/>
                  </a:cubicBezTo>
                  <a:lnTo>
                    <a:pt x="24412361" y="3493505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6095997" y="1551787"/>
            <a:ext cx="5429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Совместный бизнес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68"/>
          <p:cNvGrpSpPr/>
          <p:nvPr/>
        </p:nvGrpSpPr>
        <p:grpSpPr>
          <a:xfrm>
            <a:off x="671659" y="2805184"/>
            <a:ext cx="6224437" cy="2450964"/>
            <a:chOff x="12697" y="19050"/>
            <a:chExt cx="10168109" cy="8852313"/>
          </a:xfrm>
        </p:grpSpPr>
        <p:sp>
          <p:nvSpPr>
            <p:cNvPr id="24" name="Freeform 69"/>
            <p:cNvSpPr/>
            <p:nvPr/>
          </p:nvSpPr>
          <p:spPr>
            <a:xfrm>
              <a:off x="12697" y="171450"/>
              <a:ext cx="10083873" cy="8546601"/>
            </a:xfrm>
            <a:custGeom>
              <a:avLst/>
              <a:gdLst/>
              <a:ahLst/>
              <a:cxnLst/>
              <a:rect l="l" t="t" r="r" b="b"/>
              <a:pathLst>
                <a:path w="3178810" h="3093482">
                  <a:moveTo>
                    <a:pt x="0" y="11430"/>
                  </a:moveTo>
                  <a:cubicBezTo>
                    <a:pt x="0" y="11430"/>
                    <a:pt x="2540" y="340360"/>
                    <a:pt x="2540" y="749300"/>
                  </a:cubicBezTo>
                  <a:cubicBezTo>
                    <a:pt x="2540" y="1222143"/>
                    <a:pt x="7620" y="1912382"/>
                    <a:pt x="7620" y="2172732"/>
                  </a:cubicBezTo>
                  <a:cubicBezTo>
                    <a:pt x="7620" y="2367042"/>
                    <a:pt x="16510" y="2765822"/>
                    <a:pt x="21590" y="2957592"/>
                  </a:cubicBezTo>
                  <a:lnTo>
                    <a:pt x="130810" y="3071892"/>
                  </a:lnTo>
                  <a:cubicBezTo>
                    <a:pt x="275590" y="3079512"/>
                    <a:pt x="543560" y="3093482"/>
                    <a:pt x="793750" y="3093482"/>
                  </a:cubicBezTo>
                  <a:lnTo>
                    <a:pt x="3178810" y="3093482"/>
                  </a:lnTo>
                  <a:lnTo>
                    <a:pt x="3178810" y="693420"/>
                  </a:lnTo>
                  <a:cubicBezTo>
                    <a:pt x="3178810" y="318770"/>
                    <a:pt x="3169920" y="41910"/>
                    <a:pt x="3169920" y="41910"/>
                  </a:cubicBezTo>
                  <a:cubicBezTo>
                    <a:pt x="3014980" y="21590"/>
                    <a:pt x="2858770" y="11430"/>
                    <a:pt x="2701290" y="12700"/>
                  </a:cubicBezTo>
                  <a:cubicBezTo>
                    <a:pt x="2428240" y="12700"/>
                    <a:pt x="1179830" y="21590"/>
                    <a:pt x="929640" y="12700"/>
                  </a:cubicBezTo>
                  <a:cubicBezTo>
                    <a:pt x="594360" y="0"/>
                    <a:pt x="0" y="11430"/>
                    <a:pt x="0" y="114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5" name="Freeform 70"/>
            <p:cNvSpPr/>
            <p:nvPr/>
          </p:nvSpPr>
          <p:spPr>
            <a:xfrm>
              <a:off x="12700" y="217171"/>
              <a:ext cx="10168106" cy="8654192"/>
            </a:xfrm>
            <a:custGeom>
              <a:avLst/>
              <a:gdLst/>
              <a:ahLst/>
              <a:cxnLst/>
              <a:rect l="l" t="t" r="r" b="b"/>
              <a:pathLst>
                <a:path w="3191510" h="3106182">
                  <a:moveTo>
                    <a:pt x="3191510" y="3106182"/>
                  </a:moveTo>
                  <a:lnTo>
                    <a:pt x="800100" y="3106182"/>
                  </a:lnTo>
                  <a:cubicBezTo>
                    <a:pt x="547370" y="3106182"/>
                    <a:pt x="270510" y="3092212"/>
                    <a:pt x="137160" y="3084592"/>
                  </a:cubicBezTo>
                  <a:lnTo>
                    <a:pt x="134620" y="3084592"/>
                  </a:lnTo>
                  <a:lnTo>
                    <a:pt x="21590" y="2966482"/>
                  </a:lnTo>
                  <a:lnTo>
                    <a:pt x="21590" y="2963942"/>
                  </a:lnTo>
                  <a:cubicBezTo>
                    <a:pt x="16510" y="2760742"/>
                    <a:pt x="7620" y="2367042"/>
                    <a:pt x="7620" y="2179082"/>
                  </a:cubicBezTo>
                  <a:cubicBezTo>
                    <a:pt x="7620" y="2063512"/>
                    <a:pt x="6350" y="1886982"/>
                    <a:pt x="5080" y="1662979"/>
                  </a:cubicBezTo>
                  <a:cubicBezTo>
                    <a:pt x="3810" y="1354634"/>
                    <a:pt x="2540" y="1005800"/>
                    <a:pt x="2540" y="755650"/>
                  </a:cubicBezTo>
                  <a:cubicBezTo>
                    <a:pt x="2540" y="351790"/>
                    <a:pt x="0" y="21590"/>
                    <a:pt x="0" y="17780"/>
                  </a:cubicBezTo>
                  <a:lnTo>
                    <a:pt x="0" y="11430"/>
                  </a:lnTo>
                  <a:lnTo>
                    <a:pt x="6350" y="11430"/>
                  </a:lnTo>
                  <a:cubicBezTo>
                    <a:pt x="12700" y="11430"/>
                    <a:pt x="604520" y="0"/>
                    <a:pt x="935990" y="12700"/>
                  </a:cubicBezTo>
                  <a:cubicBezTo>
                    <a:pt x="1121410" y="19050"/>
                    <a:pt x="1852930" y="16510"/>
                    <a:pt x="2338070" y="13970"/>
                  </a:cubicBezTo>
                  <a:cubicBezTo>
                    <a:pt x="2503170" y="12700"/>
                    <a:pt x="2637790" y="12700"/>
                    <a:pt x="2707640" y="12700"/>
                  </a:cubicBezTo>
                  <a:cubicBezTo>
                    <a:pt x="2861310" y="11430"/>
                    <a:pt x="3020060" y="21590"/>
                    <a:pt x="3177540" y="41910"/>
                  </a:cubicBezTo>
                  <a:lnTo>
                    <a:pt x="3182620" y="43180"/>
                  </a:lnTo>
                  <a:lnTo>
                    <a:pt x="3182620" y="48260"/>
                  </a:lnTo>
                  <a:cubicBezTo>
                    <a:pt x="3182620" y="50800"/>
                    <a:pt x="3191510" y="328930"/>
                    <a:pt x="3191510" y="699770"/>
                  </a:cubicBezTo>
                  <a:lnTo>
                    <a:pt x="3191510" y="3106182"/>
                  </a:lnTo>
                  <a:close/>
                  <a:moveTo>
                    <a:pt x="139700" y="3071892"/>
                  </a:moveTo>
                  <a:cubicBezTo>
                    <a:pt x="273050" y="3079512"/>
                    <a:pt x="548640" y="3093482"/>
                    <a:pt x="800100" y="3093482"/>
                  </a:cubicBezTo>
                  <a:lnTo>
                    <a:pt x="3178810" y="3093482"/>
                  </a:lnTo>
                  <a:lnTo>
                    <a:pt x="3178810" y="699770"/>
                  </a:lnTo>
                  <a:cubicBezTo>
                    <a:pt x="3178810" y="358140"/>
                    <a:pt x="3171190" y="93980"/>
                    <a:pt x="3169920" y="53340"/>
                  </a:cubicBezTo>
                  <a:cubicBezTo>
                    <a:pt x="3014980" y="33020"/>
                    <a:pt x="2858770" y="24130"/>
                    <a:pt x="2707640" y="25400"/>
                  </a:cubicBezTo>
                  <a:cubicBezTo>
                    <a:pt x="2637790" y="25400"/>
                    <a:pt x="2503170" y="27940"/>
                    <a:pt x="2338070" y="26670"/>
                  </a:cubicBezTo>
                  <a:cubicBezTo>
                    <a:pt x="1828800" y="22860"/>
                    <a:pt x="1304290" y="22860"/>
                    <a:pt x="935990" y="25400"/>
                  </a:cubicBezTo>
                  <a:cubicBezTo>
                    <a:pt x="622300" y="27940"/>
                    <a:pt x="77470" y="22860"/>
                    <a:pt x="12700" y="24130"/>
                  </a:cubicBezTo>
                  <a:cubicBezTo>
                    <a:pt x="12700" y="71120"/>
                    <a:pt x="15240" y="382270"/>
                    <a:pt x="15240" y="755650"/>
                  </a:cubicBezTo>
                  <a:cubicBezTo>
                    <a:pt x="15240" y="1005800"/>
                    <a:pt x="16510" y="1354634"/>
                    <a:pt x="17780" y="1662979"/>
                  </a:cubicBezTo>
                  <a:cubicBezTo>
                    <a:pt x="19050" y="1886982"/>
                    <a:pt x="20320" y="2063512"/>
                    <a:pt x="20320" y="2179082"/>
                  </a:cubicBezTo>
                  <a:cubicBezTo>
                    <a:pt x="20320" y="2365772"/>
                    <a:pt x="29210" y="2756932"/>
                    <a:pt x="34290" y="2961402"/>
                  </a:cubicBezTo>
                  <a:lnTo>
                    <a:pt x="139700" y="3071892"/>
                  </a:lnTo>
                  <a:close/>
                  <a:moveTo>
                    <a:pt x="139700" y="3071892"/>
                  </a:moveTo>
                  <a:lnTo>
                    <a:pt x="133350" y="2946162"/>
                  </a:lnTo>
                  <a:lnTo>
                    <a:pt x="34290" y="2960132"/>
                  </a:lnTo>
                  <a:lnTo>
                    <a:pt x="139700" y="3071892"/>
                  </a:lnTo>
                  <a:close/>
                </a:path>
              </a:pathLst>
            </a:custGeom>
            <a:solidFill>
              <a:srgbClr val="100F0D"/>
            </a:solidFill>
          </p:spPr>
        </p:sp>
        <p:sp>
          <p:nvSpPr>
            <p:cNvPr id="26" name="Freeform 71"/>
            <p:cNvSpPr/>
            <p:nvPr/>
          </p:nvSpPr>
          <p:spPr>
            <a:xfrm>
              <a:off x="299720" y="19050"/>
              <a:ext cx="617220" cy="304800"/>
            </a:xfrm>
            <a:custGeom>
              <a:avLst/>
              <a:gdLst/>
              <a:ahLst/>
              <a:cxnLst/>
              <a:rect l="l" t="t" r="r" b="b"/>
              <a:pathLst>
                <a:path w="617220" h="304800">
                  <a:moveTo>
                    <a:pt x="600710" y="0"/>
                  </a:moveTo>
                  <a:lnTo>
                    <a:pt x="617220" y="77470"/>
                  </a:lnTo>
                  <a:lnTo>
                    <a:pt x="600710" y="190500"/>
                  </a:lnTo>
                  <a:lnTo>
                    <a:pt x="589280" y="297180"/>
                  </a:lnTo>
                  <a:lnTo>
                    <a:pt x="5080" y="304800"/>
                  </a:lnTo>
                  <a:lnTo>
                    <a:pt x="5080" y="255270"/>
                  </a:lnTo>
                  <a:lnTo>
                    <a:pt x="16510" y="148590"/>
                  </a:lnTo>
                  <a:lnTo>
                    <a:pt x="0" y="21590"/>
                  </a:lnTo>
                  <a:lnTo>
                    <a:pt x="600710" y="0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17" name="TextBox 66"/>
          <p:cNvSpPr txBox="1"/>
          <p:nvPr/>
        </p:nvSpPr>
        <p:spPr>
          <a:xfrm>
            <a:off x="863725" y="3175365"/>
            <a:ext cx="5788740" cy="18466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участвует в определении победителя закупочной процедуры, при этом супруга служащего является деловым партнером руководителя одного из участников закупки</a:t>
            </a:r>
          </a:p>
        </p:txBody>
      </p:sp>
    </p:spTree>
    <p:extLst>
      <p:ext uri="{BB962C8B-B14F-4D97-AF65-F5344CB8AC3E}">
        <p14:creationId xmlns:p14="http://schemas.microsoft.com/office/powerpoint/2010/main" val="41065720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grpSp>
        <p:nvGrpSpPr>
          <p:cNvPr id="13" name="Group 42"/>
          <p:cNvGrpSpPr/>
          <p:nvPr/>
        </p:nvGrpSpPr>
        <p:grpSpPr>
          <a:xfrm flipH="1">
            <a:off x="5505450" y="1191437"/>
            <a:ext cx="6139980" cy="1284445"/>
            <a:chOff x="0" y="0"/>
            <a:chExt cx="25034661" cy="3964675"/>
          </a:xfrm>
        </p:grpSpPr>
        <p:sp>
          <p:nvSpPr>
            <p:cNvPr id="14" name="Freeform 43"/>
            <p:cNvSpPr/>
            <p:nvPr/>
          </p:nvSpPr>
          <p:spPr>
            <a:xfrm>
              <a:off x="0" y="0"/>
              <a:ext cx="25034661" cy="4063735"/>
            </a:xfrm>
            <a:custGeom>
              <a:avLst/>
              <a:gdLst/>
              <a:ahLst/>
              <a:cxnLst/>
              <a:rect l="l" t="t" r="r" b="b"/>
              <a:pathLst>
                <a:path w="25034661" h="4063735">
                  <a:moveTo>
                    <a:pt x="24412361" y="3493505"/>
                  </a:moveTo>
                  <a:cubicBezTo>
                    <a:pt x="24412361" y="3487155"/>
                    <a:pt x="24413631" y="3482075"/>
                    <a:pt x="24413631" y="3474455"/>
                  </a:cubicBezTo>
                  <a:lnTo>
                    <a:pt x="24413631" y="490220"/>
                  </a:lnTo>
                  <a:cubicBezTo>
                    <a:pt x="24413631" y="220980"/>
                    <a:pt x="24204081" y="0"/>
                    <a:pt x="23947541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3474455"/>
                  </a:lnTo>
                  <a:cubicBezTo>
                    <a:pt x="0" y="3743695"/>
                    <a:pt x="209550" y="3964675"/>
                    <a:pt x="466090" y="3964675"/>
                  </a:cubicBezTo>
                  <a:lnTo>
                    <a:pt x="23946270" y="3964675"/>
                  </a:lnTo>
                  <a:cubicBezTo>
                    <a:pt x="24059300" y="3964675"/>
                    <a:pt x="24163441" y="3921495"/>
                    <a:pt x="24243450" y="3851645"/>
                  </a:cubicBezTo>
                  <a:cubicBezTo>
                    <a:pt x="24374261" y="3922765"/>
                    <a:pt x="24686681" y="4063735"/>
                    <a:pt x="25033391" y="3856725"/>
                  </a:cubicBezTo>
                  <a:cubicBezTo>
                    <a:pt x="25034661" y="3856725"/>
                    <a:pt x="24722241" y="3857995"/>
                    <a:pt x="24412361" y="3493505"/>
                  </a:cubicBezTo>
                  <a:lnTo>
                    <a:pt x="24412361" y="3493505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5860815" y="1551787"/>
            <a:ext cx="5429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Интересы в определенном секторе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68"/>
          <p:cNvGrpSpPr/>
          <p:nvPr/>
        </p:nvGrpSpPr>
        <p:grpSpPr>
          <a:xfrm>
            <a:off x="671659" y="2805184"/>
            <a:ext cx="6300641" cy="2909816"/>
            <a:chOff x="12697" y="19050"/>
            <a:chExt cx="10168109" cy="8852313"/>
          </a:xfrm>
        </p:grpSpPr>
        <p:sp>
          <p:nvSpPr>
            <p:cNvPr id="24" name="Freeform 69"/>
            <p:cNvSpPr/>
            <p:nvPr/>
          </p:nvSpPr>
          <p:spPr>
            <a:xfrm>
              <a:off x="12697" y="171450"/>
              <a:ext cx="10083873" cy="8546601"/>
            </a:xfrm>
            <a:custGeom>
              <a:avLst/>
              <a:gdLst/>
              <a:ahLst/>
              <a:cxnLst/>
              <a:rect l="l" t="t" r="r" b="b"/>
              <a:pathLst>
                <a:path w="3178810" h="3093482">
                  <a:moveTo>
                    <a:pt x="0" y="11430"/>
                  </a:moveTo>
                  <a:cubicBezTo>
                    <a:pt x="0" y="11430"/>
                    <a:pt x="2540" y="340360"/>
                    <a:pt x="2540" y="749300"/>
                  </a:cubicBezTo>
                  <a:cubicBezTo>
                    <a:pt x="2540" y="1222143"/>
                    <a:pt x="7620" y="1912382"/>
                    <a:pt x="7620" y="2172732"/>
                  </a:cubicBezTo>
                  <a:cubicBezTo>
                    <a:pt x="7620" y="2367042"/>
                    <a:pt x="16510" y="2765822"/>
                    <a:pt x="21590" y="2957592"/>
                  </a:cubicBezTo>
                  <a:lnTo>
                    <a:pt x="130810" y="3071892"/>
                  </a:lnTo>
                  <a:cubicBezTo>
                    <a:pt x="275590" y="3079512"/>
                    <a:pt x="543560" y="3093482"/>
                    <a:pt x="793750" y="3093482"/>
                  </a:cubicBezTo>
                  <a:lnTo>
                    <a:pt x="3178810" y="3093482"/>
                  </a:lnTo>
                  <a:lnTo>
                    <a:pt x="3178810" y="693420"/>
                  </a:lnTo>
                  <a:cubicBezTo>
                    <a:pt x="3178810" y="318770"/>
                    <a:pt x="3169920" y="41910"/>
                    <a:pt x="3169920" y="41910"/>
                  </a:cubicBezTo>
                  <a:cubicBezTo>
                    <a:pt x="3014980" y="21590"/>
                    <a:pt x="2858770" y="11430"/>
                    <a:pt x="2701290" y="12700"/>
                  </a:cubicBezTo>
                  <a:cubicBezTo>
                    <a:pt x="2428240" y="12700"/>
                    <a:pt x="1179830" y="21590"/>
                    <a:pt x="929640" y="12700"/>
                  </a:cubicBezTo>
                  <a:cubicBezTo>
                    <a:pt x="594360" y="0"/>
                    <a:pt x="0" y="11430"/>
                    <a:pt x="0" y="114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5" name="Freeform 70"/>
            <p:cNvSpPr/>
            <p:nvPr/>
          </p:nvSpPr>
          <p:spPr>
            <a:xfrm>
              <a:off x="12700" y="217171"/>
              <a:ext cx="10168106" cy="8654192"/>
            </a:xfrm>
            <a:custGeom>
              <a:avLst/>
              <a:gdLst/>
              <a:ahLst/>
              <a:cxnLst/>
              <a:rect l="l" t="t" r="r" b="b"/>
              <a:pathLst>
                <a:path w="3191510" h="3106182">
                  <a:moveTo>
                    <a:pt x="3191510" y="3106182"/>
                  </a:moveTo>
                  <a:lnTo>
                    <a:pt x="800100" y="3106182"/>
                  </a:lnTo>
                  <a:cubicBezTo>
                    <a:pt x="547370" y="3106182"/>
                    <a:pt x="270510" y="3092212"/>
                    <a:pt x="137160" y="3084592"/>
                  </a:cubicBezTo>
                  <a:lnTo>
                    <a:pt x="134620" y="3084592"/>
                  </a:lnTo>
                  <a:lnTo>
                    <a:pt x="21590" y="2966482"/>
                  </a:lnTo>
                  <a:lnTo>
                    <a:pt x="21590" y="2963942"/>
                  </a:lnTo>
                  <a:cubicBezTo>
                    <a:pt x="16510" y="2760742"/>
                    <a:pt x="7620" y="2367042"/>
                    <a:pt x="7620" y="2179082"/>
                  </a:cubicBezTo>
                  <a:cubicBezTo>
                    <a:pt x="7620" y="2063512"/>
                    <a:pt x="6350" y="1886982"/>
                    <a:pt x="5080" y="1662979"/>
                  </a:cubicBezTo>
                  <a:cubicBezTo>
                    <a:pt x="3810" y="1354634"/>
                    <a:pt x="2540" y="1005800"/>
                    <a:pt x="2540" y="755650"/>
                  </a:cubicBezTo>
                  <a:cubicBezTo>
                    <a:pt x="2540" y="351790"/>
                    <a:pt x="0" y="21590"/>
                    <a:pt x="0" y="17780"/>
                  </a:cubicBezTo>
                  <a:lnTo>
                    <a:pt x="0" y="11430"/>
                  </a:lnTo>
                  <a:lnTo>
                    <a:pt x="6350" y="11430"/>
                  </a:lnTo>
                  <a:cubicBezTo>
                    <a:pt x="12700" y="11430"/>
                    <a:pt x="604520" y="0"/>
                    <a:pt x="935990" y="12700"/>
                  </a:cubicBezTo>
                  <a:cubicBezTo>
                    <a:pt x="1121410" y="19050"/>
                    <a:pt x="1852930" y="16510"/>
                    <a:pt x="2338070" y="13970"/>
                  </a:cubicBezTo>
                  <a:cubicBezTo>
                    <a:pt x="2503170" y="12700"/>
                    <a:pt x="2637790" y="12700"/>
                    <a:pt x="2707640" y="12700"/>
                  </a:cubicBezTo>
                  <a:cubicBezTo>
                    <a:pt x="2861310" y="11430"/>
                    <a:pt x="3020060" y="21590"/>
                    <a:pt x="3177540" y="41910"/>
                  </a:cubicBezTo>
                  <a:lnTo>
                    <a:pt x="3182620" y="43180"/>
                  </a:lnTo>
                  <a:lnTo>
                    <a:pt x="3182620" y="48260"/>
                  </a:lnTo>
                  <a:cubicBezTo>
                    <a:pt x="3182620" y="50800"/>
                    <a:pt x="3191510" y="328930"/>
                    <a:pt x="3191510" y="699770"/>
                  </a:cubicBezTo>
                  <a:lnTo>
                    <a:pt x="3191510" y="3106182"/>
                  </a:lnTo>
                  <a:close/>
                  <a:moveTo>
                    <a:pt x="139700" y="3071892"/>
                  </a:moveTo>
                  <a:cubicBezTo>
                    <a:pt x="273050" y="3079512"/>
                    <a:pt x="548640" y="3093482"/>
                    <a:pt x="800100" y="3093482"/>
                  </a:cubicBezTo>
                  <a:lnTo>
                    <a:pt x="3178810" y="3093482"/>
                  </a:lnTo>
                  <a:lnTo>
                    <a:pt x="3178810" y="699770"/>
                  </a:lnTo>
                  <a:cubicBezTo>
                    <a:pt x="3178810" y="358140"/>
                    <a:pt x="3171190" y="93980"/>
                    <a:pt x="3169920" y="53340"/>
                  </a:cubicBezTo>
                  <a:cubicBezTo>
                    <a:pt x="3014980" y="33020"/>
                    <a:pt x="2858770" y="24130"/>
                    <a:pt x="2707640" y="25400"/>
                  </a:cubicBezTo>
                  <a:cubicBezTo>
                    <a:pt x="2637790" y="25400"/>
                    <a:pt x="2503170" y="27940"/>
                    <a:pt x="2338070" y="26670"/>
                  </a:cubicBezTo>
                  <a:cubicBezTo>
                    <a:pt x="1828800" y="22860"/>
                    <a:pt x="1304290" y="22860"/>
                    <a:pt x="935990" y="25400"/>
                  </a:cubicBezTo>
                  <a:cubicBezTo>
                    <a:pt x="622300" y="27940"/>
                    <a:pt x="77470" y="22860"/>
                    <a:pt x="12700" y="24130"/>
                  </a:cubicBezTo>
                  <a:cubicBezTo>
                    <a:pt x="12700" y="71120"/>
                    <a:pt x="15240" y="382270"/>
                    <a:pt x="15240" y="755650"/>
                  </a:cubicBezTo>
                  <a:cubicBezTo>
                    <a:pt x="15240" y="1005800"/>
                    <a:pt x="16510" y="1354634"/>
                    <a:pt x="17780" y="1662979"/>
                  </a:cubicBezTo>
                  <a:cubicBezTo>
                    <a:pt x="19050" y="1886982"/>
                    <a:pt x="20320" y="2063512"/>
                    <a:pt x="20320" y="2179082"/>
                  </a:cubicBezTo>
                  <a:cubicBezTo>
                    <a:pt x="20320" y="2365772"/>
                    <a:pt x="29210" y="2756932"/>
                    <a:pt x="34290" y="2961402"/>
                  </a:cubicBezTo>
                  <a:lnTo>
                    <a:pt x="139700" y="3071892"/>
                  </a:lnTo>
                  <a:close/>
                  <a:moveTo>
                    <a:pt x="139700" y="3071892"/>
                  </a:moveTo>
                  <a:lnTo>
                    <a:pt x="133350" y="2946162"/>
                  </a:lnTo>
                  <a:lnTo>
                    <a:pt x="34290" y="2960132"/>
                  </a:lnTo>
                  <a:lnTo>
                    <a:pt x="139700" y="3071892"/>
                  </a:lnTo>
                  <a:close/>
                </a:path>
              </a:pathLst>
            </a:custGeom>
            <a:solidFill>
              <a:srgbClr val="100F0D"/>
            </a:solidFill>
          </p:spPr>
        </p:sp>
        <p:sp>
          <p:nvSpPr>
            <p:cNvPr id="26" name="Freeform 71"/>
            <p:cNvSpPr/>
            <p:nvPr/>
          </p:nvSpPr>
          <p:spPr>
            <a:xfrm>
              <a:off x="299720" y="19050"/>
              <a:ext cx="617220" cy="304800"/>
            </a:xfrm>
            <a:custGeom>
              <a:avLst/>
              <a:gdLst/>
              <a:ahLst/>
              <a:cxnLst/>
              <a:rect l="l" t="t" r="r" b="b"/>
              <a:pathLst>
                <a:path w="617220" h="304800">
                  <a:moveTo>
                    <a:pt x="600710" y="0"/>
                  </a:moveTo>
                  <a:lnTo>
                    <a:pt x="617220" y="77470"/>
                  </a:lnTo>
                  <a:lnTo>
                    <a:pt x="600710" y="190500"/>
                  </a:lnTo>
                  <a:lnTo>
                    <a:pt x="589280" y="297180"/>
                  </a:lnTo>
                  <a:lnTo>
                    <a:pt x="5080" y="304800"/>
                  </a:lnTo>
                  <a:lnTo>
                    <a:pt x="5080" y="255270"/>
                  </a:lnTo>
                  <a:lnTo>
                    <a:pt x="16510" y="148590"/>
                  </a:lnTo>
                  <a:lnTo>
                    <a:pt x="0" y="21590"/>
                  </a:lnTo>
                  <a:lnTo>
                    <a:pt x="600710" y="0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17" name="TextBox 66"/>
          <p:cNvSpPr txBox="1"/>
          <p:nvPr/>
        </p:nvSpPr>
        <p:spPr>
          <a:xfrm>
            <a:off x="847361" y="3228979"/>
            <a:ext cx="5788740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 smtClean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 </a:t>
            </a:r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разрабатывает критерии определения победителя закупочной процедуры, при этом его родственники владеют рядом фирм (возглавляют, работают в них), предоставляющих планируемые к закупке товары, услуги</a:t>
            </a:r>
          </a:p>
        </p:txBody>
      </p:sp>
    </p:spTree>
    <p:extLst>
      <p:ext uri="{BB962C8B-B14F-4D97-AF65-F5344CB8AC3E}">
        <p14:creationId xmlns:p14="http://schemas.microsoft.com/office/powerpoint/2010/main" val="9346487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grpSp>
        <p:nvGrpSpPr>
          <p:cNvPr id="13" name="Group 42"/>
          <p:cNvGrpSpPr/>
          <p:nvPr/>
        </p:nvGrpSpPr>
        <p:grpSpPr>
          <a:xfrm flipH="1">
            <a:off x="7181850" y="1191437"/>
            <a:ext cx="4463580" cy="1284445"/>
            <a:chOff x="0" y="0"/>
            <a:chExt cx="25034661" cy="3964675"/>
          </a:xfrm>
        </p:grpSpPr>
        <p:sp>
          <p:nvSpPr>
            <p:cNvPr id="14" name="Freeform 43"/>
            <p:cNvSpPr/>
            <p:nvPr/>
          </p:nvSpPr>
          <p:spPr>
            <a:xfrm>
              <a:off x="0" y="0"/>
              <a:ext cx="25034661" cy="4063735"/>
            </a:xfrm>
            <a:custGeom>
              <a:avLst/>
              <a:gdLst/>
              <a:ahLst/>
              <a:cxnLst/>
              <a:rect l="l" t="t" r="r" b="b"/>
              <a:pathLst>
                <a:path w="25034661" h="4063735">
                  <a:moveTo>
                    <a:pt x="24412361" y="3493505"/>
                  </a:moveTo>
                  <a:cubicBezTo>
                    <a:pt x="24412361" y="3487155"/>
                    <a:pt x="24413631" y="3482075"/>
                    <a:pt x="24413631" y="3474455"/>
                  </a:cubicBezTo>
                  <a:lnTo>
                    <a:pt x="24413631" y="490220"/>
                  </a:lnTo>
                  <a:cubicBezTo>
                    <a:pt x="24413631" y="220980"/>
                    <a:pt x="24204081" y="0"/>
                    <a:pt x="23947541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3474455"/>
                  </a:lnTo>
                  <a:cubicBezTo>
                    <a:pt x="0" y="3743695"/>
                    <a:pt x="209550" y="3964675"/>
                    <a:pt x="466090" y="3964675"/>
                  </a:cubicBezTo>
                  <a:lnTo>
                    <a:pt x="23946270" y="3964675"/>
                  </a:lnTo>
                  <a:cubicBezTo>
                    <a:pt x="24059300" y="3964675"/>
                    <a:pt x="24163441" y="3921495"/>
                    <a:pt x="24243450" y="3851645"/>
                  </a:cubicBezTo>
                  <a:cubicBezTo>
                    <a:pt x="24374261" y="3922765"/>
                    <a:pt x="24686681" y="4063735"/>
                    <a:pt x="25033391" y="3856725"/>
                  </a:cubicBezTo>
                  <a:cubicBezTo>
                    <a:pt x="25034661" y="3856725"/>
                    <a:pt x="24722241" y="3857995"/>
                    <a:pt x="24412361" y="3493505"/>
                  </a:cubicBezTo>
                  <a:lnTo>
                    <a:pt x="24412361" y="3493505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8191500" y="1551787"/>
            <a:ext cx="5429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Субподряд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68"/>
          <p:cNvGrpSpPr/>
          <p:nvPr/>
        </p:nvGrpSpPr>
        <p:grpSpPr>
          <a:xfrm>
            <a:off x="671659" y="2805184"/>
            <a:ext cx="6224437" cy="2450964"/>
            <a:chOff x="12697" y="19050"/>
            <a:chExt cx="10168109" cy="8852313"/>
          </a:xfrm>
        </p:grpSpPr>
        <p:sp>
          <p:nvSpPr>
            <p:cNvPr id="24" name="Freeform 69"/>
            <p:cNvSpPr/>
            <p:nvPr/>
          </p:nvSpPr>
          <p:spPr>
            <a:xfrm>
              <a:off x="12697" y="171450"/>
              <a:ext cx="10083873" cy="8546601"/>
            </a:xfrm>
            <a:custGeom>
              <a:avLst/>
              <a:gdLst/>
              <a:ahLst/>
              <a:cxnLst/>
              <a:rect l="l" t="t" r="r" b="b"/>
              <a:pathLst>
                <a:path w="3178810" h="3093482">
                  <a:moveTo>
                    <a:pt x="0" y="11430"/>
                  </a:moveTo>
                  <a:cubicBezTo>
                    <a:pt x="0" y="11430"/>
                    <a:pt x="2540" y="340360"/>
                    <a:pt x="2540" y="749300"/>
                  </a:cubicBezTo>
                  <a:cubicBezTo>
                    <a:pt x="2540" y="1222143"/>
                    <a:pt x="7620" y="1912382"/>
                    <a:pt x="7620" y="2172732"/>
                  </a:cubicBezTo>
                  <a:cubicBezTo>
                    <a:pt x="7620" y="2367042"/>
                    <a:pt x="16510" y="2765822"/>
                    <a:pt x="21590" y="2957592"/>
                  </a:cubicBezTo>
                  <a:lnTo>
                    <a:pt x="130810" y="3071892"/>
                  </a:lnTo>
                  <a:cubicBezTo>
                    <a:pt x="275590" y="3079512"/>
                    <a:pt x="543560" y="3093482"/>
                    <a:pt x="793750" y="3093482"/>
                  </a:cubicBezTo>
                  <a:lnTo>
                    <a:pt x="3178810" y="3093482"/>
                  </a:lnTo>
                  <a:lnTo>
                    <a:pt x="3178810" y="693420"/>
                  </a:lnTo>
                  <a:cubicBezTo>
                    <a:pt x="3178810" y="318770"/>
                    <a:pt x="3169920" y="41910"/>
                    <a:pt x="3169920" y="41910"/>
                  </a:cubicBezTo>
                  <a:cubicBezTo>
                    <a:pt x="3014980" y="21590"/>
                    <a:pt x="2858770" y="11430"/>
                    <a:pt x="2701290" y="12700"/>
                  </a:cubicBezTo>
                  <a:cubicBezTo>
                    <a:pt x="2428240" y="12700"/>
                    <a:pt x="1179830" y="21590"/>
                    <a:pt x="929640" y="12700"/>
                  </a:cubicBezTo>
                  <a:cubicBezTo>
                    <a:pt x="594360" y="0"/>
                    <a:pt x="0" y="11430"/>
                    <a:pt x="0" y="114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5" name="Freeform 70"/>
            <p:cNvSpPr/>
            <p:nvPr/>
          </p:nvSpPr>
          <p:spPr>
            <a:xfrm>
              <a:off x="12700" y="217171"/>
              <a:ext cx="10168106" cy="8654192"/>
            </a:xfrm>
            <a:custGeom>
              <a:avLst/>
              <a:gdLst/>
              <a:ahLst/>
              <a:cxnLst/>
              <a:rect l="l" t="t" r="r" b="b"/>
              <a:pathLst>
                <a:path w="3191510" h="3106182">
                  <a:moveTo>
                    <a:pt x="3191510" y="3106182"/>
                  </a:moveTo>
                  <a:lnTo>
                    <a:pt x="800100" y="3106182"/>
                  </a:lnTo>
                  <a:cubicBezTo>
                    <a:pt x="547370" y="3106182"/>
                    <a:pt x="270510" y="3092212"/>
                    <a:pt x="137160" y="3084592"/>
                  </a:cubicBezTo>
                  <a:lnTo>
                    <a:pt x="134620" y="3084592"/>
                  </a:lnTo>
                  <a:lnTo>
                    <a:pt x="21590" y="2966482"/>
                  </a:lnTo>
                  <a:lnTo>
                    <a:pt x="21590" y="2963942"/>
                  </a:lnTo>
                  <a:cubicBezTo>
                    <a:pt x="16510" y="2760742"/>
                    <a:pt x="7620" y="2367042"/>
                    <a:pt x="7620" y="2179082"/>
                  </a:cubicBezTo>
                  <a:cubicBezTo>
                    <a:pt x="7620" y="2063512"/>
                    <a:pt x="6350" y="1886982"/>
                    <a:pt x="5080" y="1662979"/>
                  </a:cubicBezTo>
                  <a:cubicBezTo>
                    <a:pt x="3810" y="1354634"/>
                    <a:pt x="2540" y="1005800"/>
                    <a:pt x="2540" y="755650"/>
                  </a:cubicBezTo>
                  <a:cubicBezTo>
                    <a:pt x="2540" y="351790"/>
                    <a:pt x="0" y="21590"/>
                    <a:pt x="0" y="17780"/>
                  </a:cubicBezTo>
                  <a:lnTo>
                    <a:pt x="0" y="11430"/>
                  </a:lnTo>
                  <a:lnTo>
                    <a:pt x="6350" y="11430"/>
                  </a:lnTo>
                  <a:cubicBezTo>
                    <a:pt x="12700" y="11430"/>
                    <a:pt x="604520" y="0"/>
                    <a:pt x="935990" y="12700"/>
                  </a:cubicBezTo>
                  <a:cubicBezTo>
                    <a:pt x="1121410" y="19050"/>
                    <a:pt x="1852930" y="16510"/>
                    <a:pt x="2338070" y="13970"/>
                  </a:cubicBezTo>
                  <a:cubicBezTo>
                    <a:pt x="2503170" y="12700"/>
                    <a:pt x="2637790" y="12700"/>
                    <a:pt x="2707640" y="12700"/>
                  </a:cubicBezTo>
                  <a:cubicBezTo>
                    <a:pt x="2861310" y="11430"/>
                    <a:pt x="3020060" y="21590"/>
                    <a:pt x="3177540" y="41910"/>
                  </a:cubicBezTo>
                  <a:lnTo>
                    <a:pt x="3182620" y="43180"/>
                  </a:lnTo>
                  <a:lnTo>
                    <a:pt x="3182620" y="48260"/>
                  </a:lnTo>
                  <a:cubicBezTo>
                    <a:pt x="3182620" y="50800"/>
                    <a:pt x="3191510" y="328930"/>
                    <a:pt x="3191510" y="699770"/>
                  </a:cubicBezTo>
                  <a:lnTo>
                    <a:pt x="3191510" y="3106182"/>
                  </a:lnTo>
                  <a:close/>
                  <a:moveTo>
                    <a:pt x="139700" y="3071892"/>
                  </a:moveTo>
                  <a:cubicBezTo>
                    <a:pt x="273050" y="3079512"/>
                    <a:pt x="548640" y="3093482"/>
                    <a:pt x="800100" y="3093482"/>
                  </a:cubicBezTo>
                  <a:lnTo>
                    <a:pt x="3178810" y="3093482"/>
                  </a:lnTo>
                  <a:lnTo>
                    <a:pt x="3178810" y="699770"/>
                  </a:lnTo>
                  <a:cubicBezTo>
                    <a:pt x="3178810" y="358140"/>
                    <a:pt x="3171190" y="93980"/>
                    <a:pt x="3169920" y="53340"/>
                  </a:cubicBezTo>
                  <a:cubicBezTo>
                    <a:pt x="3014980" y="33020"/>
                    <a:pt x="2858770" y="24130"/>
                    <a:pt x="2707640" y="25400"/>
                  </a:cubicBezTo>
                  <a:cubicBezTo>
                    <a:pt x="2637790" y="25400"/>
                    <a:pt x="2503170" y="27940"/>
                    <a:pt x="2338070" y="26670"/>
                  </a:cubicBezTo>
                  <a:cubicBezTo>
                    <a:pt x="1828800" y="22860"/>
                    <a:pt x="1304290" y="22860"/>
                    <a:pt x="935990" y="25400"/>
                  </a:cubicBezTo>
                  <a:cubicBezTo>
                    <a:pt x="622300" y="27940"/>
                    <a:pt x="77470" y="22860"/>
                    <a:pt x="12700" y="24130"/>
                  </a:cubicBezTo>
                  <a:cubicBezTo>
                    <a:pt x="12700" y="71120"/>
                    <a:pt x="15240" y="382270"/>
                    <a:pt x="15240" y="755650"/>
                  </a:cubicBezTo>
                  <a:cubicBezTo>
                    <a:pt x="15240" y="1005800"/>
                    <a:pt x="16510" y="1354634"/>
                    <a:pt x="17780" y="1662979"/>
                  </a:cubicBezTo>
                  <a:cubicBezTo>
                    <a:pt x="19050" y="1886982"/>
                    <a:pt x="20320" y="2063512"/>
                    <a:pt x="20320" y="2179082"/>
                  </a:cubicBezTo>
                  <a:cubicBezTo>
                    <a:pt x="20320" y="2365772"/>
                    <a:pt x="29210" y="2756932"/>
                    <a:pt x="34290" y="2961402"/>
                  </a:cubicBezTo>
                  <a:lnTo>
                    <a:pt x="139700" y="3071892"/>
                  </a:lnTo>
                  <a:close/>
                  <a:moveTo>
                    <a:pt x="139700" y="3071892"/>
                  </a:moveTo>
                  <a:lnTo>
                    <a:pt x="133350" y="2946162"/>
                  </a:lnTo>
                  <a:lnTo>
                    <a:pt x="34290" y="2960132"/>
                  </a:lnTo>
                  <a:lnTo>
                    <a:pt x="139700" y="3071892"/>
                  </a:lnTo>
                  <a:close/>
                </a:path>
              </a:pathLst>
            </a:custGeom>
            <a:solidFill>
              <a:srgbClr val="100F0D"/>
            </a:solidFill>
          </p:spPr>
        </p:sp>
        <p:sp>
          <p:nvSpPr>
            <p:cNvPr id="26" name="Freeform 71"/>
            <p:cNvSpPr/>
            <p:nvPr/>
          </p:nvSpPr>
          <p:spPr>
            <a:xfrm>
              <a:off x="299720" y="19050"/>
              <a:ext cx="617220" cy="304800"/>
            </a:xfrm>
            <a:custGeom>
              <a:avLst/>
              <a:gdLst/>
              <a:ahLst/>
              <a:cxnLst/>
              <a:rect l="l" t="t" r="r" b="b"/>
              <a:pathLst>
                <a:path w="617220" h="304800">
                  <a:moveTo>
                    <a:pt x="600710" y="0"/>
                  </a:moveTo>
                  <a:lnTo>
                    <a:pt x="617220" y="77470"/>
                  </a:lnTo>
                  <a:lnTo>
                    <a:pt x="600710" y="190500"/>
                  </a:lnTo>
                  <a:lnTo>
                    <a:pt x="589280" y="297180"/>
                  </a:lnTo>
                  <a:lnTo>
                    <a:pt x="5080" y="304800"/>
                  </a:lnTo>
                  <a:lnTo>
                    <a:pt x="5080" y="255270"/>
                  </a:lnTo>
                  <a:lnTo>
                    <a:pt x="16510" y="148590"/>
                  </a:lnTo>
                  <a:lnTo>
                    <a:pt x="0" y="21590"/>
                  </a:lnTo>
                  <a:lnTo>
                    <a:pt x="600710" y="0"/>
                  </a:lnTo>
                  <a:close/>
                </a:path>
              </a:pathLst>
            </a:custGeom>
            <a:solidFill>
              <a:srgbClr val="FFB001"/>
            </a:solidFill>
          </p:spPr>
        </p:sp>
      </p:grpSp>
      <p:sp>
        <p:nvSpPr>
          <p:cNvPr id="17" name="TextBox 66"/>
          <p:cNvSpPr txBox="1"/>
          <p:nvPr/>
        </p:nvSpPr>
        <p:spPr>
          <a:xfrm>
            <a:off x="889508" y="3128308"/>
            <a:ext cx="5788740" cy="18466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отвечает за приемку товаров или услуг при этом субподрядчиком поставщика является компания ( в </a:t>
            </a:r>
            <a:r>
              <a:rPr lang="ru-RU" sz="2400" dirty="0" err="1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дочерняя), в которой получают доход родственники служащего</a:t>
            </a:r>
          </a:p>
        </p:txBody>
      </p:sp>
    </p:spTree>
    <p:extLst>
      <p:ext uri="{BB962C8B-B14F-4D97-AF65-F5344CB8AC3E}">
        <p14:creationId xmlns:p14="http://schemas.microsoft.com/office/powerpoint/2010/main" val="35862324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10885086" cy="1313271"/>
            <a:chOff x="0" y="0"/>
            <a:chExt cx="20010270" cy="4707767"/>
          </a:xfrm>
          <a:noFill/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298919" y="1056316"/>
            <a:ext cx="1156240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Кейс 2.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Заместитель руководителя государственного органа субъекта Российской Федерации по трудовому договору выполняет иную оплачиваемую работу в одном из подведомственных учреждений данного государственного органа.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Заместитель руководителя связан с рассматриваемым учреждением имущественными отношениями, т.к. получает в нем заработную плату.</a:t>
            </a:r>
          </a:p>
          <a:p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должностными полномочиями по месту службы входит в состав комиссии государственного органа по распределению контрольных цифр приема граждан и численности обучающихся, на основе которых в том числе формируется государственное задание на оказание образовательных услуг.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6928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10885086" cy="1313271"/>
            <a:chOff x="0" y="0"/>
            <a:chExt cx="20010270" cy="4707767"/>
          </a:xfrm>
          <a:noFill/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298919" y="1056316"/>
            <a:ext cx="115624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Кейс 3.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полномочия заместителя руководителя государственного органа субъекта Российской Федерации входит принятие решений о выделении субсидий на выполнение государственных заданий подведомственным государственному органу учреждениям.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одном из подведомственных учреждений, получающим субсидии на выполнение государственного задания, работает супруг дочери заместителя руководителя, получает в нем на основании трудового договора заработную плату и стимулирующие выплаты.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9818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742950" y="876300"/>
            <a:ext cx="10858501" cy="5353050"/>
            <a:chOff x="0" y="0"/>
            <a:chExt cx="13503892" cy="7350305"/>
          </a:xfrm>
        </p:grpSpPr>
        <p:grpSp>
          <p:nvGrpSpPr>
            <p:cNvPr id="5" name="Group 5"/>
            <p:cNvGrpSpPr/>
            <p:nvPr/>
          </p:nvGrpSpPr>
          <p:grpSpPr>
            <a:xfrm>
              <a:off x="1" y="0"/>
              <a:ext cx="13503891" cy="4786853"/>
              <a:chOff x="3" y="0"/>
              <a:chExt cx="31007097" cy="10991382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3" y="0"/>
                <a:ext cx="31007097" cy="10991382"/>
              </a:xfrm>
              <a:custGeom>
                <a:avLst/>
                <a:gdLst/>
                <a:ahLst/>
                <a:cxnLst/>
                <a:rect l="l" t="t" r="r" b="b"/>
                <a:pathLst>
                  <a:path w="31333489" h="12379579">
                    <a:moveTo>
                      <a:pt x="30711189" y="11809349"/>
                    </a:moveTo>
                    <a:cubicBezTo>
                      <a:pt x="30711189" y="11802999"/>
                      <a:pt x="30712457" y="11797919"/>
                      <a:pt x="30712457" y="11790299"/>
                    </a:cubicBezTo>
                    <a:lnTo>
                      <a:pt x="30712457" y="490220"/>
                    </a:lnTo>
                    <a:cubicBezTo>
                      <a:pt x="30712457" y="220980"/>
                      <a:pt x="30502907" y="0"/>
                      <a:pt x="30246368" y="0"/>
                    </a:cubicBezTo>
                    <a:lnTo>
                      <a:pt x="467360" y="0"/>
                    </a:lnTo>
                    <a:cubicBezTo>
                      <a:pt x="210820" y="0"/>
                      <a:pt x="0" y="220980"/>
                      <a:pt x="0" y="490220"/>
                    </a:cubicBezTo>
                    <a:lnTo>
                      <a:pt x="0" y="11790299"/>
                    </a:lnTo>
                    <a:cubicBezTo>
                      <a:pt x="0" y="12059539"/>
                      <a:pt x="209550" y="12280519"/>
                      <a:pt x="466090" y="12280519"/>
                    </a:cubicBezTo>
                    <a:lnTo>
                      <a:pt x="30245097" y="12280519"/>
                    </a:lnTo>
                    <a:cubicBezTo>
                      <a:pt x="30358128" y="12280519"/>
                      <a:pt x="30462268" y="12237339"/>
                      <a:pt x="30542278" y="12167489"/>
                    </a:cubicBezTo>
                    <a:cubicBezTo>
                      <a:pt x="30673086" y="12238610"/>
                      <a:pt x="30985507" y="12379579"/>
                      <a:pt x="31332218" y="12172569"/>
                    </a:cubicBezTo>
                    <a:cubicBezTo>
                      <a:pt x="31333489" y="12172569"/>
                      <a:pt x="31021068" y="12173839"/>
                      <a:pt x="30711189" y="11809349"/>
                    </a:cubicBezTo>
                    <a:lnTo>
                      <a:pt x="30711189" y="11809349"/>
                    </a:lnTo>
                    <a:close/>
                  </a:path>
                </a:pathLst>
              </a:custGeom>
              <a:solidFill>
                <a:srgbClr val="35A1F4"/>
              </a:solidFill>
            </p:spPr>
          </p:sp>
        </p:grpSp>
        <p:sp>
          <p:nvSpPr>
            <p:cNvPr id="7" name="TextBox 7"/>
            <p:cNvSpPr txBox="1"/>
            <p:nvPr/>
          </p:nvSpPr>
          <p:spPr>
            <a:xfrm>
              <a:off x="1225371" y="1632729"/>
              <a:ext cx="11053151" cy="15213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ru-RU" sz="3600" spc="-3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интересов при </a:t>
              </a:r>
              <a:r>
                <a:rPr lang="ru-RU" sz="3600" spc="-3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проведении контрольно-надзорной деятельности</a:t>
              </a:r>
              <a:endParaRPr lang="ru-RU" sz="36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" name="Group 8"/>
            <p:cNvGrpSpPr/>
            <p:nvPr/>
          </p:nvGrpSpPr>
          <p:grpSpPr>
            <a:xfrm>
              <a:off x="0" y="4969955"/>
              <a:ext cx="13312035" cy="2380350"/>
              <a:chOff x="0" y="-287475"/>
              <a:chExt cx="5776174" cy="1032849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-287475"/>
                <a:ext cx="5776174" cy="1032849"/>
              </a:xfrm>
              <a:custGeom>
                <a:avLst/>
                <a:gdLst/>
                <a:ahLst/>
                <a:cxnLst/>
                <a:rect l="l" t="t" r="r" b="b"/>
                <a:pathLst>
                  <a:path w="5776174" h="745374">
                    <a:moveTo>
                      <a:pt x="5651714" y="745374"/>
                    </a:moveTo>
                    <a:lnTo>
                      <a:pt x="124460" y="745374"/>
                    </a:lnTo>
                    <a:cubicBezTo>
                      <a:pt x="55880" y="745374"/>
                      <a:pt x="0" y="689494"/>
                      <a:pt x="0" y="620914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5651714" y="0"/>
                    </a:lnTo>
                    <a:cubicBezTo>
                      <a:pt x="5720294" y="0"/>
                      <a:pt x="5776174" y="55880"/>
                      <a:pt x="5776174" y="124460"/>
                    </a:cubicBezTo>
                    <a:lnTo>
                      <a:pt x="5776174" y="620914"/>
                    </a:lnTo>
                    <a:cubicBezTo>
                      <a:pt x="5776174" y="689494"/>
                      <a:pt x="5720294" y="745374"/>
                      <a:pt x="5651714" y="745374"/>
                    </a:cubicBezTo>
                    <a:close/>
                  </a:path>
                </a:pathLst>
              </a:custGeom>
              <a:solidFill>
                <a:srgbClr val="100F0D">
                  <a:alpha val="4706"/>
                </a:srgbClr>
              </a:solidFill>
            </p:spPr>
          </p:sp>
        </p:grpSp>
        <p:sp>
          <p:nvSpPr>
            <p:cNvPr id="10" name="TextBox 10"/>
            <p:cNvSpPr txBox="1"/>
            <p:nvPr/>
          </p:nvSpPr>
          <p:spPr>
            <a:xfrm>
              <a:off x="401584" y="5244475"/>
              <a:ext cx="12508867" cy="137348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613"/>
                </a:lnSpc>
              </a:pPr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интересов возникает, если работник осуществляет контрольно-надзорные функции в отношении связанного с ним физического или юридического лица</a:t>
              </a:r>
              <a:endParaRPr lang="en-US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2277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92514" y="799277"/>
            <a:ext cx="4863848" cy="1313271"/>
            <a:chOff x="0" y="0"/>
            <a:chExt cx="20010270" cy="4707767"/>
          </a:xfrm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solidFill>
              <a:srgbClr val="35A1F4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226080" y="997585"/>
            <a:ext cx="4231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инспекция пробирного надзора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5376864" y="1572564"/>
            <a:ext cx="6056133" cy="4287850"/>
            <a:chOff x="6514" y="9771"/>
            <a:chExt cx="4794249" cy="2844324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49" cy="2844324"/>
              <a:chOff x="12700" y="19050"/>
              <a:chExt cx="9347739" cy="5545813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195277"/>
                <a:ext cx="9341389" cy="5369586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9"/>
                <a:ext cx="9347739" cy="5347694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rgbClr val="35A1F4"/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367967"/>
              <a:ext cx="4459552" cy="220495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Работник государственной инспекции пробирного надзора, проводящий проверки юридических лиц и ИП, осуществляющих операции с драгоценными металлами и драгоценными камнями, проводит очередную проверку в отношении организации, от которой получает доход его родственник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3833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4863848" cy="1313271"/>
            <a:chOff x="0" y="0"/>
            <a:chExt cx="20010270" cy="4707767"/>
          </a:xfrm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solidFill>
              <a:srgbClr val="35A1F4"/>
            </a:solidFill>
          </p:spPr>
        </p:sp>
      </p:grpSp>
      <p:sp>
        <p:nvSpPr>
          <p:cNvPr id="5" name="Прямоугольник 4"/>
          <p:cNvSpPr/>
          <p:nvPr/>
        </p:nvSpPr>
        <p:spPr>
          <a:xfrm>
            <a:off x="298919" y="1056316"/>
            <a:ext cx="36825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Государственный портовой контроль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5414964" y="1887313"/>
            <a:ext cx="6056134" cy="4189637"/>
            <a:chOff x="6514" y="9771"/>
            <a:chExt cx="4794250" cy="2844324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49" cy="2844324"/>
              <a:chOff x="12700" y="19050"/>
              <a:chExt cx="9347739" cy="5545813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223518"/>
                <a:ext cx="9341389" cy="5341345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9"/>
                <a:ext cx="9347739" cy="5347694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rgbClr val="35A1F4"/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400473"/>
              <a:ext cx="4582571" cy="245362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Работник, участвующий в осуществлении государственного портового контроля (включает в себя проверку соблюдения на судах требований к оборудованию, конструкциям, и </a:t>
              </a:r>
              <a:r>
                <a:rPr lang="ru-RU" sz="2400" dirty="0" err="1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тд</a:t>
              </a:r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.), должен принять участие в проверке судна, которое принадлежит его родственнику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07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" y="1354774"/>
            <a:ext cx="12192000" cy="53646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gray">
          <a:xfrm>
            <a:off x="746449" y="2657667"/>
            <a:ext cx="10823510" cy="2651450"/>
          </a:xfrm>
          <a:prstGeom prst="roundRect">
            <a:avLst>
              <a:gd name="adj" fmla="val 1364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anchor="ctr" anchorCtr="1"/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ЛИЧНАЯ ЗАИНТЕРЕСОВАННОСТЬ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возможность получения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работником (служащим)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исполнении должностных обязанностей доходов (неосновательного обогащения) в денежной либо в натуральной форме, доходов в виде материальной выгоды непосредственно для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работника (служащего),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членов его семьи и лиц, состоящих в родстве и свойстве, а также для граждан или организаций, с которыми работник связан финансовыми или иными обязательствами.</a:t>
            </a:r>
            <a:r>
              <a:rPr lang="ru-RU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36793" y="259171"/>
            <a:ext cx="99184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Понятие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личной заинтересованности: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6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742950" y="876300"/>
            <a:ext cx="10839450" cy="5353050"/>
            <a:chOff x="0" y="0"/>
            <a:chExt cx="13480200" cy="7350305"/>
          </a:xfrm>
        </p:grpSpPr>
        <p:grpSp>
          <p:nvGrpSpPr>
            <p:cNvPr id="5" name="Group 5"/>
            <p:cNvGrpSpPr/>
            <p:nvPr/>
          </p:nvGrpSpPr>
          <p:grpSpPr>
            <a:xfrm>
              <a:off x="1" y="0"/>
              <a:ext cx="13480199" cy="4296989"/>
              <a:chOff x="3" y="0"/>
              <a:chExt cx="30952696" cy="9866576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3" y="0"/>
                <a:ext cx="30952696" cy="9866576"/>
              </a:xfrm>
              <a:custGeom>
                <a:avLst/>
                <a:gdLst/>
                <a:ahLst/>
                <a:cxnLst/>
                <a:rect l="l" t="t" r="r" b="b"/>
                <a:pathLst>
                  <a:path w="31333489" h="12379579">
                    <a:moveTo>
                      <a:pt x="30711189" y="11809349"/>
                    </a:moveTo>
                    <a:cubicBezTo>
                      <a:pt x="30711189" y="11802999"/>
                      <a:pt x="30712457" y="11797919"/>
                      <a:pt x="30712457" y="11790299"/>
                    </a:cubicBezTo>
                    <a:lnTo>
                      <a:pt x="30712457" y="490220"/>
                    </a:lnTo>
                    <a:cubicBezTo>
                      <a:pt x="30712457" y="220980"/>
                      <a:pt x="30502907" y="0"/>
                      <a:pt x="30246368" y="0"/>
                    </a:cubicBezTo>
                    <a:lnTo>
                      <a:pt x="467360" y="0"/>
                    </a:lnTo>
                    <a:cubicBezTo>
                      <a:pt x="210820" y="0"/>
                      <a:pt x="0" y="220980"/>
                      <a:pt x="0" y="490220"/>
                    </a:cubicBezTo>
                    <a:lnTo>
                      <a:pt x="0" y="11790299"/>
                    </a:lnTo>
                    <a:cubicBezTo>
                      <a:pt x="0" y="12059539"/>
                      <a:pt x="209550" y="12280519"/>
                      <a:pt x="466090" y="12280519"/>
                    </a:cubicBezTo>
                    <a:lnTo>
                      <a:pt x="30245097" y="12280519"/>
                    </a:lnTo>
                    <a:cubicBezTo>
                      <a:pt x="30358128" y="12280519"/>
                      <a:pt x="30462268" y="12237339"/>
                      <a:pt x="30542278" y="12167489"/>
                    </a:cubicBezTo>
                    <a:cubicBezTo>
                      <a:pt x="30673086" y="12238610"/>
                      <a:pt x="30985507" y="12379579"/>
                      <a:pt x="31332218" y="12172569"/>
                    </a:cubicBezTo>
                    <a:cubicBezTo>
                      <a:pt x="31333489" y="12172569"/>
                      <a:pt x="31021068" y="12173839"/>
                      <a:pt x="30711189" y="11809349"/>
                    </a:cubicBezTo>
                    <a:lnTo>
                      <a:pt x="30711189" y="11809349"/>
                    </a:lnTo>
                    <a:close/>
                  </a:path>
                </a:pathLst>
              </a:custGeom>
              <a:solidFill>
                <a:srgbClr val="43C466"/>
              </a:solidFill>
            </p:spPr>
          </p:sp>
        </p:grpSp>
        <p:sp>
          <p:nvSpPr>
            <p:cNvPr id="7" name="TextBox 7"/>
            <p:cNvSpPr txBox="1"/>
            <p:nvPr/>
          </p:nvSpPr>
          <p:spPr>
            <a:xfrm>
              <a:off x="1129442" y="1224036"/>
              <a:ext cx="11053151" cy="18489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83"/>
                </a:lnSpc>
                <a:spcBef>
                  <a:spcPct val="0"/>
                </a:spcBef>
              </a:pPr>
              <a:r>
                <a:rPr lang="ru-RU" sz="3600" spc="-3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</a:t>
              </a:r>
              <a:r>
                <a:rPr lang="ru-RU" sz="3600" spc="-3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интересов, связанный с использованием </a:t>
              </a:r>
              <a:r>
                <a:rPr lang="ru-RU" sz="3600" spc="-3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информации ограниченного доступа</a:t>
              </a:r>
            </a:p>
          </p:txBody>
        </p:sp>
        <p:grpSp>
          <p:nvGrpSpPr>
            <p:cNvPr id="8" name="Group 8"/>
            <p:cNvGrpSpPr/>
            <p:nvPr/>
          </p:nvGrpSpPr>
          <p:grpSpPr>
            <a:xfrm>
              <a:off x="0" y="4573526"/>
              <a:ext cx="13312035" cy="2776779"/>
              <a:chOff x="0" y="-459488"/>
              <a:chExt cx="5776174" cy="1204862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-459488"/>
                <a:ext cx="5776174" cy="1204862"/>
              </a:xfrm>
              <a:custGeom>
                <a:avLst/>
                <a:gdLst/>
                <a:ahLst/>
                <a:cxnLst/>
                <a:rect l="l" t="t" r="r" b="b"/>
                <a:pathLst>
                  <a:path w="5776174" h="745374">
                    <a:moveTo>
                      <a:pt x="5651714" y="745374"/>
                    </a:moveTo>
                    <a:lnTo>
                      <a:pt x="124460" y="745374"/>
                    </a:lnTo>
                    <a:cubicBezTo>
                      <a:pt x="55880" y="745374"/>
                      <a:pt x="0" y="689494"/>
                      <a:pt x="0" y="620914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5651714" y="0"/>
                    </a:lnTo>
                    <a:cubicBezTo>
                      <a:pt x="5720294" y="0"/>
                      <a:pt x="5776174" y="55880"/>
                      <a:pt x="5776174" y="124460"/>
                    </a:cubicBezTo>
                    <a:lnTo>
                      <a:pt x="5776174" y="620914"/>
                    </a:lnTo>
                    <a:cubicBezTo>
                      <a:pt x="5776174" y="689494"/>
                      <a:pt x="5720294" y="745374"/>
                      <a:pt x="5651714" y="745374"/>
                    </a:cubicBezTo>
                    <a:close/>
                  </a:path>
                </a:pathLst>
              </a:custGeom>
              <a:solidFill>
                <a:srgbClr val="100F0D">
                  <a:alpha val="4706"/>
                </a:srgbClr>
              </a:solidFill>
            </p:spPr>
          </p:sp>
        </p:grpSp>
        <p:sp>
          <p:nvSpPr>
            <p:cNvPr id="10" name="TextBox 10"/>
            <p:cNvSpPr txBox="1"/>
            <p:nvPr/>
          </p:nvSpPr>
          <p:spPr>
            <a:xfrm>
              <a:off x="401584" y="4817346"/>
              <a:ext cx="12508867" cy="228913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613"/>
                </a:lnSpc>
              </a:pPr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интересов возникает, если работник в связи с осуществлением трудовых обязанностей имеет доступ к информации, недоступной общественности, обязан хранить ее в тайне, но использование этой информации может принести выгоду работнику или связанным с ним лицам</a:t>
              </a:r>
              <a:endParaRPr lang="en-US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665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grpSp>
        <p:nvGrpSpPr>
          <p:cNvPr id="13" name="Group 42"/>
          <p:cNvGrpSpPr/>
          <p:nvPr/>
        </p:nvGrpSpPr>
        <p:grpSpPr>
          <a:xfrm flipH="1">
            <a:off x="6636101" y="1172596"/>
            <a:ext cx="5244630" cy="1284445"/>
            <a:chOff x="0" y="0"/>
            <a:chExt cx="25034661" cy="3964675"/>
          </a:xfrm>
          <a:solidFill>
            <a:srgbClr val="43C466"/>
          </a:solidFill>
        </p:grpSpPr>
        <p:sp>
          <p:nvSpPr>
            <p:cNvPr id="14" name="Freeform 43"/>
            <p:cNvSpPr/>
            <p:nvPr/>
          </p:nvSpPr>
          <p:spPr>
            <a:xfrm>
              <a:off x="0" y="0"/>
              <a:ext cx="25034661" cy="4063735"/>
            </a:xfrm>
            <a:custGeom>
              <a:avLst/>
              <a:gdLst/>
              <a:ahLst/>
              <a:cxnLst/>
              <a:rect l="l" t="t" r="r" b="b"/>
              <a:pathLst>
                <a:path w="25034661" h="4063735">
                  <a:moveTo>
                    <a:pt x="24412361" y="3493505"/>
                  </a:moveTo>
                  <a:cubicBezTo>
                    <a:pt x="24412361" y="3487155"/>
                    <a:pt x="24413631" y="3482075"/>
                    <a:pt x="24413631" y="3474455"/>
                  </a:cubicBezTo>
                  <a:lnTo>
                    <a:pt x="24413631" y="490220"/>
                  </a:lnTo>
                  <a:cubicBezTo>
                    <a:pt x="24413631" y="220980"/>
                    <a:pt x="24204081" y="0"/>
                    <a:pt x="23947541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3474455"/>
                  </a:lnTo>
                  <a:cubicBezTo>
                    <a:pt x="0" y="3743695"/>
                    <a:pt x="209550" y="3964675"/>
                    <a:pt x="466090" y="3964675"/>
                  </a:cubicBezTo>
                  <a:lnTo>
                    <a:pt x="23946270" y="3964675"/>
                  </a:lnTo>
                  <a:cubicBezTo>
                    <a:pt x="24059300" y="3964675"/>
                    <a:pt x="24163441" y="3921495"/>
                    <a:pt x="24243450" y="3851645"/>
                  </a:cubicBezTo>
                  <a:cubicBezTo>
                    <a:pt x="24374261" y="3922765"/>
                    <a:pt x="24686681" y="4063735"/>
                    <a:pt x="25033391" y="3856725"/>
                  </a:cubicBezTo>
                  <a:cubicBezTo>
                    <a:pt x="25034661" y="3856725"/>
                    <a:pt x="24722241" y="3857995"/>
                    <a:pt x="24412361" y="3493505"/>
                  </a:cubicBezTo>
                  <a:lnTo>
                    <a:pt x="24412361" y="3493505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7702901" y="1532946"/>
            <a:ext cx="382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тестов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68"/>
          <p:cNvGrpSpPr/>
          <p:nvPr/>
        </p:nvGrpSpPr>
        <p:grpSpPr>
          <a:xfrm>
            <a:off x="671659" y="2805184"/>
            <a:ext cx="6243491" cy="2243066"/>
            <a:chOff x="12697" y="19050"/>
            <a:chExt cx="10168109" cy="8852313"/>
          </a:xfrm>
        </p:grpSpPr>
        <p:sp>
          <p:nvSpPr>
            <p:cNvPr id="24" name="Freeform 69"/>
            <p:cNvSpPr/>
            <p:nvPr/>
          </p:nvSpPr>
          <p:spPr>
            <a:xfrm>
              <a:off x="12697" y="171450"/>
              <a:ext cx="10083873" cy="8546601"/>
            </a:xfrm>
            <a:custGeom>
              <a:avLst/>
              <a:gdLst/>
              <a:ahLst/>
              <a:cxnLst/>
              <a:rect l="l" t="t" r="r" b="b"/>
              <a:pathLst>
                <a:path w="3178810" h="3093482">
                  <a:moveTo>
                    <a:pt x="0" y="11430"/>
                  </a:moveTo>
                  <a:cubicBezTo>
                    <a:pt x="0" y="11430"/>
                    <a:pt x="2540" y="340360"/>
                    <a:pt x="2540" y="749300"/>
                  </a:cubicBezTo>
                  <a:cubicBezTo>
                    <a:pt x="2540" y="1222143"/>
                    <a:pt x="7620" y="1912382"/>
                    <a:pt x="7620" y="2172732"/>
                  </a:cubicBezTo>
                  <a:cubicBezTo>
                    <a:pt x="7620" y="2367042"/>
                    <a:pt x="16510" y="2765822"/>
                    <a:pt x="21590" y="2957592"/>
                  </a:cubicBezTo>
                  <a:lnTo>
                    <a:pt x="130810" y="3071892"/>
                  </a:lnTo>
                  <a:cubicBezTo>
                    <a:pt x="275590" y="3079512"/>
                    <a:pt x="543560" y="3093482"/>
                    <a:pt x="793750" y="3093482"/>
                  </a:cubicBezTo>
                  <a:lnTo>
                    <a:pt x="3178810" y="3093482"/>
                  </a:lnTo>
                  <a:lnTo>
                    <a:pt x="3178810" y="693420"/>
                  </a:lnTo>
                  <a:cubicBezTo>
                    <a:pt x="3178810" y="318770"/>
                    <a:pt x="3169920" y="41910"/>
                    <a:pt x="3169920" y="41910"/>
                  </a:cubicBezTo>
                  <a:cubicBezTo>
                    <a:pt x="3014980" y="21590"/>
                    <a:pt x="2858770" y="11430"/>
                    <a:pt x="2701290" y="12700"/>
                  </a:cubicBezTo>
                  <a:cubicBezTo>
                    <a:pt x="2428240" y="12700"/>
                    <a:pt x="1179830" y="21590"/>
                    <a:pt x="929640" y="12700"/>
                  </a:cubicBezTo>
                  <a:cubicBezTo>
                    <a:pt x="594360" y="0"/>
                    <a:pt x="0" y="11430"/>
                    <a:pt x="0" y="114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5" name="Freeform 70"/>
            <p:cNvSpPr/>
            <p:nvPr/>
          </p:nvSpPr>
          <p:spPr>
            <a:xfrm>
              <a:off x="12700" y="217171"/>
              <a:ext cx="10168106" cy="8654192"/>
            </a:xfrm>
            <a:custGeom>
              <a:avLst/>
              <a:gdLst/>
              <a:ahLst/>
              <a:cxnLst/>
              <a:rect l="l" t="t" r="r" b="b"/>
              <a:pathLst>
                <a:path w="3191510" h="3106182">
                  <a:moveTo>
                    <a:pt x="3191510" y="3106182"/>
                  </a:moveTo>
                  <a:lnTo>
                    <a:pt x="800100" y="3106182"/>
                  </a:lnTo>
                  <a:cubicBezTo>
                    <a:pt x="547370" y="3106182"/>
                    <a:pt x="270510" y="3092212"/>
                    <a:pt x="137160" y="3084592"/>
                  </a:cubicBezTo>
                  <a:lnTo>
                    <a:pt x="134620" y="3084592"/>
                  </a:lnTo>
                  <a:lnTo>
                    <a:pt x="21590" y="2966482"/>
                  </a:lnTo>
                  <a:lnTo>
                    <a:pt x="21590" y="2963942"/>
                  </a:lnTo>
                  <a:cubicBezTo>
                    <a:pt x="16510" y="2760742"/>
                    <a:pt x="7620" y="2367042"/>
                    <a:pt x="7620" y="2179082"/>
                  </a:cubicBezTo>
                  <a:cubicBezTo>
                    <a:pt x="7620" y="2063512"/>
                    <a:pt x="6350" y="1886982"/>
                    <a:pt x="5080" y="1662979"/>
                  </a:cubicBezTo>
                  <a:cubicBezTo>
                    <a:pt x="3810" y="1354634"/>
                    <a:pt x="2540" y="1005800"/>
                    <a:pt x="2540" y="755650"/>
                  </a:cubicBezTo>
                  <a:cubicBezTo>
                    <a:pt x="2540" y="351790"/>
                    <a:pt x="0" y="21590"/>
                    <a:pt x="0" y="17780"/>
                  </a:cubicBezTo>
                  <a:lnTo>
                    <a:pt x="0" y="11430"/>
                  </a:lnTo>
                  <a:lnTo>
                    <a:pt x="6350" y="11430"/>
                  </a:lnTo>
                  <a:cubicBezTo>
                    <a:pt x="12700" y="11430"/>
                    <a:pt x="604520" y="0"/>
                    <a:pt x="935990" y="12700"/>
                  </a:cubicBezTo>
                  <a:cubicBezTo>
                    <a:pt x="1121410" y="19050"/>
                    <a:pt x="1852930" y="16510"/>
                    <a:pt x="2338070" y="13970"/>
                  </a:cubicBezTo>
                  <a:cubicBezTo>
                    <a:pt x="2503170" y="12700"/>
                    <a:pt x="2637790" y="12700"/>
                    <a:pt x="2707640" y="12700"/>
                  </a:cubicBezTo>
                  <a:cubicBezTo>
                    <a:pt x="2861310" y="11430"/>
                    <a:pt x="3020060" y="21590"/>
                    <a:pt x="3177540" y="41910"/>
                  </a:cubicBezTo>
                  <a:lnTo>
                    <a:pt x="3182620" y="43180"/>
                  </a:lnTo>
                  <a:lnTo>
                    <a:pt x="3182620" y="48260"/>
                  </a:lnTo>
                  <a:cubicBezTo>
                    <a:pt x="3182620" y="50800"/>
                    <a:pt x="3191510" y="328930"/>
                    <a:pt x="3191510" y="699770"/>
                  </a:cubicBezTo>
                  <a:lnTo>
                    <a:pt x="3191510" y="3106182"/>
                  </a:lnTo>
                  <a:close/>
                  <a:moveTo>
                    <a:pt x="139700" y="3071892"/>
                  </a:moveTo>
                  <a:cubicBezTo>
                    <a:pt x="273050" y="3079512"/>
                    <a:pt x="548640" y="3093482"/>
                    <a:pt x="800100" y="3093482"/>
                  </a:cubicBezTo>
                  <a:lnTo>
                    <a:pt x="3178810" y="3093482"/>
                  </a:lnTo>
                  <a:lnTo>
                    <a:pt x="3178810" y="699770"/>
                  </a:lnTo>
                  <a:cubicBezTo>
                    <a:pt x="3178810" y="358140"/>
                    <a:pt x="3171190" y="93980"/>
                    <a:pt x="3169920" y="53340"/>
                  </a:cubicBezTo>
                  <a:cubicBezTo>
                    <a:pt x="3014980" y="33020"/>
                    <a:pt x="2858770" y="24130"/>
                    <a:pt x="2707640" y="25400"/>
                  </a:cubicBezTo>
                  <a:cubicBezTo>
                    <a:pt x="2637790" y="25400"/>
                    <a:pt x="2503170" y="27940"/>
                    <a:pt x="2338070" y="26670"/>
                  </a:cubicBezTo>
                  <a:cubicBezTo>
                    <a:pt x="1828800" y="22860"/>
                    <a:pt x="1304290" y="22860"/>
                    <a:pt x="935990" y="25400"/>
                  </a:cubicBezTo>
                  <a:cubicBezTo>
                    <a:pt x="622300" y="27940"/>
                    <a:pt x="77470" y="22860"/>
                    <a:pt x="12700" y="24130"/>
                  </a:cubicBezTo>
                  <a:cubicBezTo>
                    <a:pt x="12700" y="71120"/>
                    <a:pt x="15240" y="382270"/>
                    <a:pt x="15240" y="755650"/>
                  </a:cubicBezTo>
                  <a:cubicBezTo>
                    <a:pt x="15240" y="1005800"/>
                    <a:pt x="16510" y="1354634"/>
                    <a:pt x="17780" y="1662979"/>
                  </a:cubicBezTo>
                  <a:cubicBezTo>
                    <a:pt x="19050" y="1886982"/>
                    <a:pt x="20320" y="2063512"/>
                    <a:pt x="20320" y="2179082"/>
                  </a:cubicBezTo>
                  <a:cubicBezTo>
                    <a:pt x="20320" y="2365772"/>
                    <a:pt x="29210" y="2756932"/>
                    <a:pt x="34290" y="2961402"/>
                  </a:cubicBezTo>
                  <a:lnTo>
                    <a:pt x="139700" y="3071892"/>
                  </a:lnTo>
                  <a:close/>
                  <a:moveTo>
                    <a:pt x="139700" y="3071892"/>
                  </a:moveTo>
                  <a:lnTo>
                    <a:pt x="133350" y="2946162"/>
                  </a:lnTo>
                  <a:lnTo>
                    <a:pt x="34290" y="2960132"/>
                  </a:lnTo>
                  <a:lnTo>
                    <a:pt x="139700" y="3071892"/>
                  </a:lnTo>
                  <a:close/>
                </a:path>
              </a:pathLst>
            </a:custGeom>
            <a:solidFill>
              <a:srgbClr val="100F0D"/>
            </a:solidFill>
          </p:spPr>
        </p:sp>
        <p:sp>
          <p:nvSpPr>
            <p:cNvPr id="26" name="Freeform 71"/>
            <p:cNvSpPr/>
            <p:nvPr/>
          </p:nvSpPr>
          <p:spPr>
            <a:xfrm>
              <a:off x="299720" y="19050"/>
              <a:ext cx="617220" cy="304800"/>
            </a:xfrm>
            <a:custGeom>
              <a:avLst/>
              <a:gdLst/>
              <a:ahLst/>
              <a:cxnLst/>
              <a:rect l="l" t="t" r="r" b="b"/>
              <a:pathLst>
                <a:path w="617220" h="304800">
                  <a:moveTo>
                    <a:pt x="600710" y="0"/>
                  </a:moveTo>
                  <a:lnTo>
                    <a:pt x="617220" y="77470"/>
                  </a:lnTo>
                  <a:lnTo>
                    <a:pt x="600710" y="190500"/>
                  </a:lnTo>
                  <a:lnTo>
                    <a:pt x="589280" y="297180"/>
                  </a:lnTo>
                  <a:lnTo>
                    <a:pt x="5080" y="304800"/>
                  </a:lnTo>
                  <a:lnTo>
                    <a:pt x="5080" y="255270"/>
                  </a:lnTo>
                  <a:lnTo>
                    <a:pt x="16510" y="148590"/>
                  </a:lnTo>
                  <a:lnTo>
                    <a:pt x="0" y="21590"/>
                  </a:lnTo>
                  <a:lnTo>
                    <a:pt x="600710" y="0"/>
                  </a:lnTo>
                  <a:close/>
                </a:path>
              </a:pathLst>
            </a:custGeom>
            <a:solidFill>
              <a:srgbClr val="43C466"/>
            </a:solidFill>
          </p:spPr>
        </p:sp>
      </p:grpSp>
      <p:sp>
        <p:nvSpPr>
          <p:cNvPr id="17" name="TextBox 66"/>
          <p:cNvSpPr txBox="1"/>
          <p:nvPr/>
        </p:nvSpPr>
        <p:spPr>
          <a:xfrm>
            <a:off x="847361" y="3228979"/>
            <a:ext cx="5788740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 принимает участие в разработке (теста) экзамена, который в этом году должен сдать его ребенок</a:t>
            </a:r>
          </a:p>
        </p:txBody>
      </p:sp>
    </p:spTree>
    <p:extLst>
      <p:ext uri="{BB962C8B-B14F-4D97-AF65-F5344CB8AC3E}">
        <p14:creationId xmlns:p14="http://schemas.microsoft.com/office/powerpoint/2010/main" val="32648468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grpSp>
        <p:nvGrpSpPr>
          <p:cNvPr id="13" name="Group 42"/>
          <p:cNvGrpSpPr/>
          <p:nvPr/>
        </p:nvGrpSpPr>
        <p:grpSpPr>
          <a:xfrm flipH="1">
            <a:off x="3943350" y="1191437"/>
            <a:ext cx="7702080" cy="1284445"/>
            <a:chOff x="0" y="0"/>
            <a:chExt cx="25034661" cy="3964675"/>
          </a:xfrm>
          <a:solidFill>
            <a:srgbClr val="43C466"/>
          </a:solidFill>
        </p:grpSpPr>
        <p:sp>
          <p:nvSpPr>
            <p:cNvPr id="14" name="Freeform 43"/>
            <p:cNvSpPr/>
            <p:nvPr/>
          </p:nvSpPr>
          <p:spPr>
            <a:xfrm>
              <a:off x="0" y="0"/>
              <a:ext cx="25034661" cy="4063735"/>
            </a:xfrm>
            <a:custGeom>
              <a:avLst/>
              <a:gdLst/>
              <a:ahLst/>
              <a:cxnLst/>
              <a:rect l="l" t="t" r="r" b="b"/>
              <a:pathLst>
                <a:path w="25034661" h="4063735">
                  <a:moveTo>
                    <a:pt x="24412361" y="3493505"/>
                  </a:moveTo>
                  <a:cubicBezTo>
                    <a:pt x="24412361" y="3487155"/>
                    <a:pt x="24413631" y="3482075"/>
                    <a:pt x="24413631" y="3474455"/>
                  </a:cubicBezTo>
                  <a:lnTo>
                    <a:pt x="24413631" y="490220"/>
                  </a:lnTo>
                  <a:cubicBezTo>
                    <a:pt x="24413631" y="220980"/>
                    <a:pt x="24204081" y="0"/>
                    <a:pt x="23947541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3474455"/>
                  </a:lnTo>
                  <a:cubicBezTo>
                    <a:pt x="0" y="3743695"/>
                    <a:pt x="209550" y="3964675"/>
                    <a:pt x="466090" y="3964675"/>
                  </a:cubicBezTo>
                  <a:lnTo>
                    <a:pt x="23946270" y="3964675"/>
                  </a:lnTo>
                  <a:cubicBezTo>
                    <a:pt x="24059300" y="3964675"/>
                    <a:pt x="24163441" y="3921495"/>
                    <a:pt x="24243450" y="3851645"/>
                  </a:cubicBezTo>
                  <a:cubicBezTo>
                    <a:pt x="24374261" y="3922765"/>
                    <a:pt x="24686681" y="4063735"/>
                    <a:pt x="25033391" y="3856725"/>
                  </a:cubicBezTo>
                  <a:cubicBezTo>
                    <a:pt x="25034661" y="3856725"/>
                    <a:pt x="24722241" y="3857995"/>
                    <a:pt x="24412361" y="3493505"/>
                  </a:cubicBezTo>
                  <a:lnTo>
                    <a:pt x="24412361" y="3493505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4902082" y="1618873"/>
            <a:ext cx="5784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Научно-исследовательские разработки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68"/>
          <p:cNvGrpSpPr/>
          <p:nvPr/>
        </p:nvGrpSpPr>
        <p:grpSpPr>
          <a:xfrm>
            <a:off x="671658" y="2805184"/>
            <a:ext cx="7081691" cy="2909816"/>
            <a:chOff x="12695" y="19050"/>
            <a:chExt cx="11428584" cy="8852313"/>
          </a:xfrm>
        </p:grpSpPr>
        <p:sp>
          <p:nvSpPr>
            <p:cNvPr id="24" name="Freeform 69"/>
            <p:cNvSpPr/>
            <p:nvPr/>
          </p:nvSpPr>
          <p:spPr>
            <a:xfrm>
              <a:off x="12695" y="171447"/>
              <a:ext cx="11428584" cy="8699913"/>
            </a:xfrm>
            <a:custGeom>
              <a:avLst/>
              <a:gdLst/>
              <a:ahLst/>
              <a:cxnLst/>
              <a:rect l="l" t="t" r="r" b="b"/>
              <a:pathLst>
                <a:path w="3178810" h="3093482">
                  <a:moveTo>
                    <a:pt x="0" y="11430"/>
                  </a:moveTo>
                  <a:cubicBezTo>
                    <a:pt x="0" y="11430"/>
                    <a:pt x="2540" y="340360"/>
                    <a:pt x="2540" y="749300"/>
                  </a:cubicBezTo>
                  <a:cubicBezTo>
                    <a:pt x="2540" y="1222143"/>
                    <a:pt x="7620" y="1912382"/>
                    <a:pt x="7620" y="2172732"/>
                  </a:cubicBezTo>
                  <a:cubicBezTo>
                    <a:pt x="7620" y="2367042"/>
                    <a:pt x="16510" y="2765822"/>
                    <a:pt x="21590" y="2957592"/>
                  </a:cubicBezTo>
                  <a:lnTo>
                    <a:pt x="130810" y="3071892"/>
                  </a:lnTo>
                  <a:cubicBezTo>
                    <a:pt x="275590" y="3079512"/>
                    <a:pt x="543560" y="3093482"/>
                    <a:pt x="793750" y="3093482"/>
                  </a:cubicBezTo>
                  <a:lnTo>
                    <a:pt x="3178810" y="3093482"/>
                  </a:lnTo>
                  <a:lnTo>
                    <a:pt x="3178810" y="693420"/>
                  </a:lnTo>
                  <a:cubicBezTo>
                    <a:pt x="3178810" y="318770"/>
                    <a:pt x="3169920" y="41910"/>
                    <a:pt x="3169920" y="41910"/>
                  </a:cubicBezTo>
                  <a:cubicBezTo>
                    <a:pt x="3014980" y="21590"/>
                    <a:pt x="2858770" y="11430"/>
                    <a:pt x="2701290" y="12700"/>
                  </a:cubicBezTo>
                  <a:cubicBezTo>
                    <a:pt x="2428240" y="12700"/>
                    <a:pt x="1179830" y="21590"/>
                    <a:pt x="929640" y="12700"/>
                  </a:cubicBezTo>
                  <a:cubicBezTo>
                    <a:pt x="594360" y="0"/>
                    <a:pt x="0" y="11430"/>
                    <a:pt x="0" y="114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5" name="Freeform 70"/>
            <p:cNvSpPr/>
            <p:nvPr/>
          </p:nvSpPr>
          <p:spPr>
            <a:xfrm>
              <a:off x="12700" y="217172"/>
              <a:ext cx="11428579" cy="8654191"/>
            </a:xfrm>
            <a:custGeom>
              <a:avLst/>
              <a:gdLst/>
              <a:ahLst/>
              <a:cxnLst/>
              <a:rect l="l" t="t" r="r" b="b"/>
              <a:pathLst>
                <a:path w="3191510" h="3106182">
                  <a:moveTo>
                    <a:pt x="3191510" y="3106182"/>
                  </a:moveTo>
                  <a:lnTo>
                    <a:pt x="800100" y="3106182"/>
                  </a:lnTo>
                  <a:cubicBezTo>
                    <a:pt x="547370" y="3106182"/>
                    <a:pt x="270510" y="3092212"/>
                    <a:pt x="137160" y="3084592"/>
                  </a:cubicBezTo>
                  <a:lnTo>
                    <a:pt x="134620" y="3084592"/>
                  </a:lnTo>
                  <a:lnTo>
                    <a:pt x="21590" y="2966482"/>
                  </a:lnTo>
                  <a:lnTo>
                    <a:pt x="21590" y="2963942"/>
                  </a:lnTo>
                  <a:cubicBezTo>
                    <a:pt x="16510" y="2760742"/>
                    <a:pt x="7620" y="2367042"/>
                    <a:pt x="7620" y="2179082"/>
                  </a:cubicBezTo>
                  <a:cubicBezTo>
                    <a:pt x="7620" y="2063512"/>
                    <a:pt x="6350" y="1886982"/>
                    <a:pt x="5080" y="1662979"/>
                  </a:cubicBezTo>
                  <a:cubicBezTo>
                    <a:pt x="3810" y="1354634"/>
                    <a:pt x="2540" y="1005800"/>
                    <a:pt x="2540" y="755650"/>
                  </a:cubicBezTo>
                  <a:cubicBezTo>
                    <a:pt x="2540" y="351790"/>
                    <a:pt x="0" y="21590"/>
                    <a:pt x="0" y="17780"/>
                  </a:cubicBezTo>
                  <a:lnTo>
                    <a:pt x="0" y="11430"/>
                  </a:lnTo>
                  <a:lnTo>
                    <a:pt x="6350" y="11430"/>
                  </a:lnTo>
                  <a:cubicBezTo>
                    <a:pt x="12700" y="11430"/>
                    <a:pt x="604520" y="0"/>
                    <a:pt x="935990" y="12700"/>
                  </a:cubicBezTo>
                  <a:cubicBezTo>
                    <a:pt x="1121410" y="19050"/>
                    <a:pt x="1852930" y="16510"/>
                    <a:pt x="2338070" y="13970"/>
                  </a:cubicBezTo>
                  <a:cubicBezTo>
                    <a:pt x="2503170" y="12700"/>
                    <a:pt x="2637790" y="12700"/>
                    <a:pt x="2707640" y="12700"/>
                  </a:cubicBezTo>
                  <a:cubicBezTo>
                    <a:pt x="2861310" y="11430"/>
                    <a:pt x="3020060" y="21590"/>
                    <a:pt x="3177540" y="41910"/>
                  </a:cubicBezTo>
                  <a:lnTo>
                    <a:pt x="3182620" y="43180"/>
                  </a:lnTo>
                  <a:lnTo>
                    <a:pt x="3182620" y="48260"/>
                  </a:lnTo>
                  <a:cubicBezTo>
                    <a:pt x="3182620" y="50800"/>
                    <a:pt x="3191510" y="328930"/>
                    <a:pt x="3191510" y="699770"/>
                  </a:cubicBezTo>
                  <a:lnTo>
                    <a:pt x="3191510" y="3106182"/>
                  </a:lnTo>
                  <a:close/>
                  <a:moveTo>
                    <a:pt x="139700" y="3071892"/>
                  </a:moveTo>
                  <a:cubicBezTo>
                    <a:pt x="273050" y="3079512"/>
                    <a:pt x="548640" y="3093482"/>
                    <a:pt x="800100" y="3093482"/>
                  </a:cubicBezTo>
                  <a:lnTo>
                    <a:pt x="3178810" y="3093482"/>
                  </a:lnTo>
                  <a:lnTo>
                    <a:pt x="3178810" y="699770"/>
                  </a:lnTo>
                  <a:cubicBezTo>
                    <a:pt x="3178810" y="358140"/>
                    <a:pt x="3171190" y="93980"/>
                    <a:pt x="3169920" y="53340"/>
                  </a:cubicBezTo>
                  <a:cubicBezTo>
                    <a:pt x="3014980" y="33020"/>
                    <a:pt x="2858770" y="24130"/>
                    <a:pt x="2707640" y="25400"/>
                  </a:cubicBezTo>
                  <a:cubicBezTo>
                    <a:pt x="2637790" y="25400"/>
                    <a:pt x="2503170" y="27940"/>
                    <a:pt x="2338070" y="26670"/>
                  </a:cubicBezTo>
                  <a:cubicBezTo>
                    <a:pt x="1828800" y="22860"/>
                    <a:pt x="1304290" y="22860"/>
                    <a:pt x="935990" y="25400"/>
                  </a:cubicBezTo>
                  <a:cubicBezTo>
                    <a:pt x="622300" y="27940"/>
                    <a:pt x="77470" y="22860"/>
                    <a:pt x="12700" y="24130"/>
                  </a:cubicBezTo>
                  <a:cubicBezTo>
                    <a:pt x="12700" y="71120"/>
                    <a:pt x="15240" y="382270"/>
                    <a:pt x="15240" y="755650"/>
                  </a:cubicBezTo>
                  <a:cubicBezTo>
                    <a:pt x="15240" y="1005800"/>
                    <a:pt x="16510" y="1354634"/>
                    <a:pt x="17780" y="1662979"/>
                  </a:cubicBezTo>
                  <a:cubicBezTo>
                    <a:pt x="19050" y="1886982"/>
                    <a:pt x="20320" y="2063512"/>
                    <a:pt x="20320" y="2179082"/>
                  </a:cubicBezTo>
                  <a:cubicBezTo>
                    <a:pt x="20320" y="2365772"/>
                    <a:pt x="29210" y="2756932"/>
                    <a:pt x="34290" y="2961402"/>
                  </a:cubicBezTo>
                  <a:lnTo>
                    <a:pt x="139700" y="3071892"/>
                  </a:lnTo>
                  <a:close/>
                  <a:moveTo>
                    <a:pt x="139700" y="3071892"/>
                  </a:moveTo>
                  <a:lnTo>
                    <a:pt x="133350" y="2946162"/>
                  </a:lnTo>
                  <a:lnTo>
                    <a:pt x="34290" y="2960132"/>
                  </a:lnTo>
                  <a:lnTo>
                    <a:pt x="139700" y="3071892"/>
                  </a:lnTo>
                  <a:close/>
                </a:path>
              </a:pathLst>
            </a:custGeom>
            <a:solidFill>
              <a:srgbClr val="100F0D"/>
            </a:solidFill>
          </p:spPr>
        </p:sp>
        <p:sp>
          <p:nvSpPr>
            <p:cNvPr id="26" name="Freeform 71"/>
            <p:cNvSpPr/>
            <p:nvPr/>
          </p:nvSpPr>
          <p:spPr>
            <a:xfrm>
              <a:off x="299720" y="19050"/>
              <a:ext cx="617220" cy="304800"/>
            </a:xfrm>
            <a:custGeom>
              <a:avLst/>
              <a:gdLst/>
              <a:ahLst/>
              <a:cxnLst/>
              <a:rect l="l" t="t" r="r" b="b"/>
              <a:pathLst>
                <a:path w="617220" h="304800">
                  <a:moveTo>
                    <a:pt x="600710" y="0"/>
                  </a:moveTo>
                  <a:lnTo>
                    <a:pt x="617220" y="77470"/>
                  </a:lnTo>
                  <a:lnTo>
                    <a:pt x="600710" y="190500"/>
                  </a:lnTo>
                  <a:lnTo>
                    <a:pt x="589280" y="297180"/>
                  </a:lnTo>
                  <a:lnTo>
                    <a:pt x="5080" y="304800"/>
                  </a:lnTo>
                  <a:lnTo>
                    <a:pt x="5080" y="255270"/>
                  </a:lnTo>
                  <a:lnTo>
                    <a:pt x="16510" y="148590"/>
                  </a:lnTo>
                  <a:lnTo>
                    <a:pt x="0" y="21590"/>
                  </a:lnTo>
                  <a:lnTo>
                    <a:pt x="600710" y="0"/>
                  </a:lnTo>
                  <a:close/>
                </a:path>
              </a:pathLst>
            </a:custGeom>
            <a:solidFill>
              <a:srgbClr val="43C466"/>
            </a:solidFill>
          </p:spPr>
        </p:sp>
      </p:grpSp>
      <p:sp>
        <p:nvSpPr>
          <p:cNvPr id="17" name="TextBox 66"/>
          <p:cNvSpPr txBox="1"/>
          <p:nvPr/>
        </p:nvSpPr>
        <p:spPr>
          <a:xfrm>
            <a:off x="1028700" y="3228979"/>
            <a:ext cx="6381749" cy="18466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 участвует в исследовательских разработках, результаты которых представляют большой интерес для ряда компаний. Родственник работника получает доход от одной из этих компаний</a:t>
            </a:r>
          </a:p>
        </p:txBody>
      </p:sp>
    </p:spTree>
    <p:extLst>
      <p:ext uri="{BB962C8B-B14F-4D97-AF65-F5344CB8AC3E}">
        <p14:creationId xmlns:p14="http://schemas.microsoft.com/office/powerpoint/2010/main" val="41347948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grpSp>
        <p:nvGrpSpPr>
          <p:cNvPr id="13" name="Group 42"/>
          <p:cNvGrpSpPr/>
          <p:nvPr/>
        </p:nvGrpSpPr>
        <p:grpSpPr>
          <a:xfrm flipH="1">
            <a:off x="2571750" y="1191437"/>
            <a:ext cx="9073680" cy="1284445"/>
            <a:chOff x="0" y="0"/>
            <a:chExt cx="25034661" cy="3964675"/>
          </a:xfrm>
          <a:solidFill>
            <a:srgbClr val="43C466"/>
          </a:solidFill>
        </p:grpSpPr>
        <p:sp>
          <p:nvSpPr>
            <p:cNvPr id="14" name="Freeform 43"/>
            <p:cNvSpPr/>
            <p:nvPr/>
          </p:nvSpPr>
          <p:spPr>
            <a:xfrm>
              <a:off x="0" y="0"/>
              <a:ext cx="25034661" cy="4063735"/>
            </a:xfrm>
            <a:custGeom>
              <a:avLst/>
              <a:gdLst/>
              <a:ahLst/>
              <a:cxnLst/>
              <a:rect l="l" t="t" r="r" b="b"/>
              <a:pathLst>
                <a:path w="25034661" h="4063735">
                  <a:moveTo>
                    <a:pt x="24412361" y="3493505"/>
                  </a:moveTo>
                  <a:cubicBezTo>
                    <a:pt x="24412361" y="3487155"/>
                    <a:pt x="24413631" y="3482075"/>
                    <a:pt x="24413631" y="3474455"/>
                  </a:cubicBezTo>
                  <a:lnTo>
                    <a:pt x="24413631" y="490220"/>
                  </a:lnTo>
                  <a:cubicBezTo>
                    <a:pt x="24413631" y="220980"/>
                    <a:pt x="24204081" y="0"/>
                    <a:pt x="23947541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3474455"/>
                  </a:lnTo>
                  <a:cubicBezTo>
                    <a:pt x="0" y="3743695"/>
                    <a:pt x="209550" y="3964675"/>
                    <a:pt x="466090" y="3964675"/>
                  </a:cubicBezTo>
                  <a:lnTo>
                    <a:pt x="23946270" y="3964675"/>
                  </a:lnTo>
                  <a:cubicBezTo>
                    <a:pt x="24059300" y="3964675"/>
                    <a:pt x="24163441" y="3921495"/>
                    <a:pt x="24243450" y="3851645"/>
                  </a:cubicBezTo>
                  <a:cubicBezTo>
                    <a:pt x="24374261" y="3922765"/>
                    <a:pt x="24686681" y="4063735"/>
                    <a:pt x="25033391" y="3856725"/>
                  </a:cubicBezTo>
                  <a:cubicBezTo>
                    <a:pt x="25034661" y="3856725"/>
                    <a:pt x="24722241" y="3857995"/>
                    <a:pt x="24412361" y="3493505"/>
                  </a:cubicBezTo>
                  <a:lnTo>
                    <a:pt x="24412361" y="3493505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3257550" y="1551787"/>
            <a:ext cx="8070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Доступ к государственной информационной системе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68"/>
          <p:cNvGrpSpPr/>
          <p:nvPr/>
        </p:nvGrpSpPr>
        <p:grpSpPr>
          <a:xfrm>
            <a:off x="671658" y="2805184"/>
            <a:ext cx="7557941" cy="2909816"/>
            <a:chOff x="12695" y="19050"/>
            <a:chExt cx="12197167" cy="8852313"/>
          </a:xfrm>
        </p:grpSpPr>
        <p:sp>
          <p:nvSpPr>
            <p:cNvPr id="24" name="Freeform 69"/>
            <p:cNvSpPr/>
            <p:nvPr/>
          </p:nvSpPr>
          <p:spPr>
            <a:xfrm>
              <a:off x="12695" y="171450"/>
              <a:ext cx="12197167" cy="8463036"/>
            </a:xfrm>
            <a:custGeom>
              <a:avLst/>
              <a:gdLst/>
              <a:ahLst/>
              <a:cxnLst/>
              <a:rect l="l" t="t" r="r" b="b"/>
              <a:pathLst>
                <a:path w="3178810" h="3093482">
                  <a:moveTo>
                    <a:pt x="0" y="11430"/>
                  </a:moveTo>
                  <a:cubicBezTo>
                    <a:pt x="0" y="11430"/>
                    <a:pt x="2540" y="340360"/>
                    <a:pt x="2540" y="749300"/>
                  </a:cubicBezTo>
                  <a:cubicBezTo>
                    <a:pt x="2540" y="1222143"/>
                    <a:pt x="7620" y="1912382"/>
                    <a:pt x="7620" y="2172732"/>
                  </a:cubicBezTo>
                  <a:cubicBezTo>
                    <a:pt x="7620" y="2367042"/>
                    <a:pt x="16510" y="2765822"/>
                    <a:pt x="21590" y="2957592"/>
                  </a:cubicBezTo>
                  <a:lnTo>
                    <a:pt x="130810" y="3071892"/>
                  </a:lnTo>
                  <a:cubicBezTo>
                    <a:pt x="275590" y="3079512"/>
                    <a:pt x="543560" y="3093482"/>
                    <a:pt x="793750" y="3093482"/>
                  </a:cubicBezTo>
                  <a:lnTo>
                    <a:pt x="3178810" y="3093482"/>
                  </a:lnTo>
                  <a:lnTo>
                    <a:pt x="3178810" y="693420"/>
                  </a:lnTo>
                  <a:cubicBezTo>
                    <a:pt x="3178810" y="318770"/>
                    <a:pt x="3169920" y="41910"/>
                    <a:pt x="3169920" y="41910"/>
                  </a:cubicBezTo>
                  <a:cubicBezTo>
                    <a:pt x="3014980" y="21590"/>
                    <a:pt x="2858770" y="11430"/>
                    <a:pt x="2701290" y="12700"/>
                  </a:cubicBezTo>
                  <a:cubicBezTo>
                    <a:pt x="2428240" y="12700"/>
                    <a:pt x="1179830" y="21590"/>
                    <a:pt x="929640" y="12700"/>
                  </a:cubicBezTo>
                  <a:cubicBezTo>
                    <a:pt x="594360" y="0"/>
                    <a:pt x="0" y="11430"/>
                    <a:pt x="0" y="1143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5" name="Freeform 70"/>
            <p:cNvSpPr/>
            <p:nvPr/>
          </p:nvSpPr>
          <p:spPr>
            <a:xfrm>
              <a:off x="12700" y="217172"/>
              <a:ext cx="12197162" cy="8654191"/>
            </a:xfrm>
            <a:custGeom>
              <a:avLst/>
              <a:gdLst/>
              <a:ahLst/>
              <a:cxnLst/>
              <a:rect l="l" t="t" r="r" b="b"/>
              <a:pathLst>
                <a:path w="3191510" h="3106182">
                  <a:moveTo>
                    <a:pt x="3191510" y="3106182"/>
                  </a:moveTo>
                  <a:lnTo>
                    <a:pt x="800100" y="3106182"/>
                  </a:lnTo>
                  <a:cubicBezTo>
                    <a:pt x="547370" y="3106182"/>
                    <a:pt x="270510" y="3092212"/>
                    <a:pt x="137160" y="3084592"/>
                  </a:cubicBezTo>
                  <a:lnTo>
                    <a:pt x="134620" y="3084592"/>
                  </a:lnTo>
                  <a:lnTo>
                    <a:pt x="21590" y="2966482"/>
                  </a:lnTo>
                  <a:lnTo>
                    <a:pt x="21590" y="2963942"/>
                  </a:lnTo>
                  <a:cubicBezTo>
                    <a:pt x="16510" y="2760742"/>
                    <a:pt x="7620" y="2367042"/>
                    <a:pt x="7620" y="2179082"/>
                  </a:cubicBezTo>
                  <a:cubicBezTo>
                    <a:pt x="7620" y="2063512"/>
                    <a:pt x="6350" y="1886982"/>
                    <a:pt x="5080" y="1662979"/>
                  </a:cubicBezTo>
                  <a:cubicBezTo>
                    <a:pt x="3810" y="1354634"/>
                    <a:pt x="2540" y="1005800"/>
                    <a:pt x="2540" y="755650"/>
                  </a:cubicBezTo>
                  <a:cubicBezTo>
                    <a:pt x="2540" y="351790"/>
                    <a:pt x="0" y="21590"/>
                    <a:pt x="0" y="17780"/>
                  </a:cubicBezTo>
                  <a:lnTo>
                    <a:pt x="0" y="11430"/>
                  </a:lnTo>
                  <a:lnTo>
                    <a:pt x="6350" y="11430"/>
                  </a:lnTo>
                  <a:cubicBezTo>
                    <a:pt x="12700" y="11430"/>
                    <a:pt x="604520" y="0"/>
                    <a:pt x="935990" y="12700"/>
                  </a:cubicBezTo>
                  <a:cubicBezTo>
                    <a:pt x="1121410" y="19050"/>
                    <a:pt x="1852930" y="16510"/>
                    <a:pt x="2338070" y="13970"/>
                  </a:cubicBezTo>
                  <a:cubicBezTo>
                    <a:pt x="2503170" y="12700"/>
                    <a:pt x="2637790" y="12700"/>
                    <a:pt x="2707640" y="12700"/>
                  </a:cubicBezTo>
                  <a:cubicBezTo>
                    <a:pt x="2861310" y="11430"/>
                    <a:pt x="3020060" y="21590"/>
                    <a:pt x="3177540" y="41910"/>
                  </a:cubicBezTo>
                  <a:lnTo>
                    <a:pt x="3182620" y="43180"/>
                  </a:lnTo>
                  <a:lnTo>
                    <a:pt x="3182620" y="48260"/>
                  </a:lnTo>
                  <a:cubicBezTo>
                    <a:pt x="3182620" y="50800"/>
                    <a:pt x="3191510" y="328930"/>
                    <a:pt x="3191510" y="699770"/>
                  </a:cubicBezTo>
                  <a:lnTo>
                    <a:pt x="3191510" y="3106182"/>
                  </a:lnTo>
                  <a:close/>
                  <a:moveTo>
                    <a:pt x="139700" y="3071892"/>
                  </a:moveTo>
                  <a:cubicBezTo>
                    <a:pt x="273050" y="3079512"/>
                    <a:pt x="548640" y="3093482"/>
                    <a:pt x="800100" y="3093482"/>
                  </a:cubicBezTo>
                  <a:lnTo>
                    <a:pt x="3178810" y="3093482"/>
                  </a:lnTo>
                  <a:lnTo>
                    <a:pt x="3178810" y="699770"/>
                  </a:lnTo>
                  <a:cubicBezTo>
                    <a:pt x="3178810" y="358140"/>
                    <a:pt x="3171190" y="93980"/>
                    <a:pt x="3169920" y="53340"/>
                  </a:cubicBezTo>
                  <a:cubicBezTo>
                    <a:pt x="3014980" y="33020"/>
                    <a:pt x="2858770" y="24130"/>
                    <a:pt x="2707640" y="25400"/>
                  </a:cubicBezTo>
                  <a:cubicBezTo>
                    <a:pt x="2637790" y="25400"/>
                    <a:pt x="2503170" y="27940"/>
                    <a:pt x="2338070" y="26670"/>
                  </a:cubicBezTo>
                  <a:cubicBezTo>
                    <a:pt x="1828800" y="22860"/>
                    <a:pt x="1304290" y="22860"/>
                    <a:pt x="935990" y="25400"/>
                  </a:cubicBezTo>
                  <a:cubicBezTo>
                    <a:pt x="622300" y="27940"/>
                    <a:pt x="77470" y="22860"/>
                    <a:pt x="12700" y="24130"/>
                  </a:cubicBezTo>
                  <a:cubicBezTo>
                    <a:pt x="12700" y="71120"/>
                    <a:pt x="15240" y="382270"/>
                    <a:pt x="15240" y="755650"/>
                  </a:cubicBezTo>
                  <a:cubicBezTo>
                    <a:pt x="15240" y="1005800"/>
                    <a:pt x="16510" y="1354634"/>
                    <a:pt x="17780" y="1662979"/>
                  </a:cubicBezTo>
                  <a:cubicBezTo>
                    <a:pt x="19050" y="1886982"/>
                    <a:pt x="20320" y="2063512"/>
                    <a:pt x="20320" y="2179082"/>
                  </a:cubicBezTo>
                  <a:cubicBezTo>
                    <a:pt x="20320" y="2365772"/>
                    <a:pt x="29210" y="2756932"/>
                    <a:pt x="34290" y="2961402"/>
                  </a:cubicBezTo>
                  <a:lnTo>
                    <a:pt x="139700" y="3071892"/>
                  </a:lnTo>
                  <a:close/>
                  <a:moveTo>
                    <a:pt x="139700" y="3071892"/>
                  </a:moveTo>
                  <a:lnTo>
                    <a:pt x="133350" y="2946162"/>
                  </a:lnTo>
                  <a:lnTo>
                    <a:pt x="34290" y="2960132"/>
                  </a:lnTo>
                  <a:lnTo>
                    <a:pt x="139700" y="3071892"/>
                  </a:lnTo>
                  <a:close/>
                </a:path>
              </a:pathLst>
            </a:custGeom>
            <a:solidFill>
              <a:srgbClr val="100F0D"/>
            </a:solidFill>
          </p:spPr>
        </p:sp>
        <p:sp>
          <p:nvSpPr>
            <p:cNvPr id="26" name="Freeform 71"/>
            <p:cNvSpPr/>
            <p:nvPr/>
          </p:nvSpPr>
          <p:spPr>
            <a:xfrm>
              <a:off x="299720" y="19050"/>
              <a:ext cx="617220" cy="304800"/>
            </a:xfrm>
            <a:custGeom>
              <a:avLst/>
              <a:gdLst/>
              <a:ahLst/>
              <a:cxnLst/>
              <a:rect l="l" t="t" r="r" b="b"/>
              <a:pathLst>
                <a:path w="617220" h="304800">
                  <a:moveTo>
                    <a:pt x="600710" y="0"/>
                  </a:moveTo>
                  <a:lnTo>
                    <a:pt x="617220" y="77470"/>
                  </a:lnTo>
                  <a:lnTo>
                    <a:pt x="600710" y="190500"/>
                  </a:lnTo>
                  <a:lnTo>
                    <a:pt x="589280" y="297180"/>
                  </a:lnTo>
                  <a:lnTo>
                    <a:pt x="5080" y="304800"/>
                  </a:lnTo>
                  <a:lnTo>
                    <a:pt x="5080" y="255270"/>
                  </a:lnTo>
                  <a:lnTo>
                    <a:pt x="16510" y="148590"/>
                  </a:lnTo>
                  <a:lnTo>
                    <a:pt x="0" y="21590"/>
                  </a:lnTo>
                  <a:lnTo>
                    <a:pt x="600710" y="0"/>
                  </a:lnTo>
                  <a:close/>
                </a:path>
              </a:pathLst>
            </a:custGeom>
            <a:solidFill>
              <a:srgbClr val="43C466"/>
            </a:solidFill>
          </p:spPr>
        </p:sp>
      </p:grpSp>
      <p:sp>
        <p:nvSpPr>
          <p:cNvPr id="17" name="TextBox 66"/>
          <p:cNvSpPr txBox="1"/>
          <p:nvPr/>
        </p:nvSpPr>
        <p:spPr>
          <a:xfrm>
            <a:off x="847360" y="3228979"/>
            <a:ext cx="7115539" cy="18466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 имеет доступ к государственной информационной системе, сведения из которой представляют коммерческий интерес для сторонней организации, руководителем которой является родственник работника</a:t>
            </a:r>
          </a:p>
        </p:txBody>
      </p:sp>
    </p:spTree>
    <p:extLst>
      <p:ext uri="{BB962C8B-B14F-4D97-AF65-F5344CB8AC3E}">
        <p14:creationId xmlns:p14="http://schemas.microsoft.com/office/powerpoint/2010/main" val="26265030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742950" y="876300"/>
            <a:ext cx="10858501" cy="5353050"/>
            <a:chOff x="0" y="0"/>
            <a:chExt cx="13503892" cy="7350305"/>
          </a:xfrm>
        </p:grpSpPr>
        <p:grpSp>
          <p:nvGrpSpPr>
            <p:cNvPr id="5" name="Group 5"/>
            <p:cNvGrpSpPr/>
            <p:nvPr/>
          </p:nvGrpSpPr>
          <p:grpSpPr>
            <a:xfrm>
              <a:off x="1" y="0"/>
              <a:ext cx="13503891" cy="4786853"/>
              <a:chOff x="3" y="0"/>
              <a:chExt cx="31007097" cy="10991382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3" y="0"/>
                <a:ext cx="31007097" cy="10991382"/>
              </a:xfrm>
              <a:custGeom>
                <a:avLst/>
                <a:gdLst/>
                <a:ahLst/>
                <a:cxnLst/>
                <a:rect l="l" t="t" r="r" b="b"/>
                <a:pathLst>
                  <a:path w="31333489" h="12379579">
                    <a:moveTo>
                      <a:pt x="30711189" y="11809349"/>
                    </a:moveTo>
                    <a:cubicBezTo>
                      <a:pt x="30711189" y="11802999"/>
                      <a:pt x="30712457" y="11797919"/>
                      <a:pt x="30712457" y="11790299"/>
                    </a:cubicBezTo>
                    <a:lnTo>
                      <a:pt x="30712457" y="490220"/>
                    </a:lnTo>
                    <a:cubicBezTo>
                      <a:pt x="30712457" y="220980"/>
                      <a:pt x="30502907" y="0"/>
                      <a:pt x="30246368" y="0"/>
                    </a:cubicBezTo>
                    <a:lnTo>
                      <a:pt x="467360" y="0"/>
                    </a:lnTo>
                    <a:cubicBezTo>
                      <a:pt x="210820" y="0"/>
                      <a:pt x="0" y="220980"/>
                      <a:pt x="0" y="490220"/>
                    </a:cubicBezTo>
                    <a:lnTo>
                      <a:pt x="0" y="11790299"/>
                    </a:lnTo>
                    <a:cubicBezTo>
                      <a:pt x="0" y="12059539"/>
                      <a:pt x="209550" y="12280519"/>
                      <a:pt x="466090" y="12280519"/>
                    </a:cubicBezTo>
                    <a:lnTo>
                      <a:pt x="30245097" y="12280519"/>
                    </a:lnTo>
                    <a:cubicBezTo>
                      <a:pt x="30358128" y="12280519"/>
                      <a:pt x="30462268" y="12237339"/>
                      <a:pt x="30542278" y="12167489"/>
                    </a:cubicBezTo>
                    <a:cubicBezTo>
                      <a:pt x="30673086" y="12238610"/>
                      <a:pt x="30985507" y="12379579"/>
                      <a:pt x="31332218" y="12172569"/>
                    </a:cubicBezTo>
                    <a:cubicBezTo>
                      <a:pt x="31333489" y="12172569"/>
                      <a:pt x="31021068" y="12173839"/>
                      <a:pt x="30711189" y="11809349"/>
                    </a:cubicBezTo>
                    <a:lnTo>
                      <a:pt x="30711189" y="11809349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</p:sp>
        </p:grpSp>
        <p:sp>
          <p:nvSpPr>
            <p:cNvPr id="7" name="TextBox 7"/>
            <p:cNvSpPr txBox="1"/>
            <p:nvPr/>
          </p:nvSpPr>
          <p:spPr>
            <a:xfrm>
              <a:off x="1225371" y="1777348"/>
              <a:ext cx="11053151" cy="12326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83"/>
                </a:lnSpc>
                <a:spcBef>
                  <a:spcPct val="0"/>
                </a:spcBef>
              </a:pPr>
              <a:r>
                <a:rPr lang="ru-RU" sz="3600" spc="-3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интересов при </a:t>
              </a:r>
              <a:r>
                <a:rPr lang="ru-RU" sz="3600" spc="-3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проведении конкурсов</a:t>
              </a:r>
              <a:endParaRPr lang="ru-RU" sz="36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" name="Group 8"/>
            <p:cNvGrpSpPr/>
            <p:nvPr/>
          </p:nvGrpSpPr>
          <p:grpSpPr>
            <a:xfrm>
              <a:off x="0" y="4969955"/>
              <a:ext cx="13312035" cy="2380350"/>
              <a:chOff x="0" y="-287475"/>
              <a:chExt cx="5776174" cy="1032849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-287475"/>
                <a:ext cx="5776174" cy="1032849"/>
              </a:xfrm>
              <a:custGeom>
                <a:avLst/>
                <a:gdLst/>
                <a:ahLst/>
                <a:cxnLst/>
                <a:rect l="l" t="t" r="r" b="b"/>
                <a:pathLst>
                  <a:path w="5776174" h="745374">
                    <a:moveTo>
                      <a:pt x="5651714" y="745374"/>
                    </a:moveTo>
                    <a:lnTo>
                      <a:pt x="124460" y="745374"/>
                    </a:lnTo>
                    <a:cubicBezTo>
                      <a:pt x="55880" y="745374"/>
                      <a:pt x="0" y="689494"/>
                      <a:pt x="0" y="620914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5651714" y="0"/>
                    </a:lnTo>
                    <a:cubicBezTo>
                      <a:pt x="5720294" y="0"/>
                      <a:pt x="5776174" y="55880"/>
                      <a:pt x="5776174" y="124460"/>
                    </a:cubicBezTo>
                    <a:lnTo>
                      <a:pt x="5776174" y="620914"/>
                    </a:lnTo>
                    <a:cubicBezTo>
                      <a:pt x="5776174" y="689494"/>
                      <a:pt x="5720294" y="745374"/>
                      <a:pt x="5651714" y="745374"/>
                    </a:cubicBezTo>
                    <a:close/>
                  </a:path>
                </a:pathLst>
              </a:custGeom>
              <a:solidFill>
                <a:srgbClr val="100F0D">
                  <a:alpha val="4706"/>
                </a:srgbClr>
              </a:solidFill>
            </p:spPr>
          </p:sp>
        </p:grpSp>
        <p:sp>
          <p:nvSpPr>
            <p:cNvPr id="10" name="TextBox 10"/>
            <p:cNvSpPr txBox="1"/>
            <p:nvPr/>
          </p:nvSpPr>
          <p:spPr>
            <a:xfrm>
              <a:off x="401584" y="5244475"/>
              <a:ext cx="12508867" cy="18313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2613"/>
                </a:lnSpc>
              </a:pPr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Конфликт интересов возникает, если работник принимает или участвует в подготовке решения по определению победителей конкурсов (или иных отборочных мероприятий) является он сам или связанное с ним лицо</a:t>
              </a:r>
              <a:endParaRPr lang="en-US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3357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92514" y="799277"/>
            <a:ext cx="4863848" cy="1313271"/>
            <a:chOff x="0" y="0"/>
            <a:chExt cx="20010270" cy="4707767"/>
          </a:xfrm>
          <a:solidFill>
            <a:schemeClr val="accent2">
              <a:lumMod val="75000"/>
            </a:schemeClr>
          </a:solidFill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226080" y="997585"/>
            <a:ext cx="4231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Научные проекты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5376864" y="1572564"/>
            <a:ext cx="6056133" cy="4287850"/>
            <a:chOff x="6514" y="9771"/>
            <a:chExt cx="4794249" cy="2844324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49" cy="2844324"/>
              <a:chOff x="12700" y="19050"/>
              <a:chExt cx="9347739" cy="5545813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195277"/>
                <a:ext cx="9341389" cy="5369586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9"/>
                <a:ext cx="9347739" cy="5347694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367967"/>
              <a:ext cx="4459552" cy="220495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Работник организации является членом межведомственной комиссии, осуществляющей отбор наиболее перспективных отраслевых научных проектов с целью обеспечения их последующего финансирования, один из проектов разработан коллективом ученых, руководителем которого является друг работника 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3202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92514" y="799277"/>
            <a:ext cx="4863848" cy="1313271"/>
            <a:chOff x="0" y="0"/>
            <a:chExt cx="20010270" cy="4707767"/>
          </a:xfrm>
          <a:solidFill>
            <a:schemeClr val="accent2">
              <a:lumMod val="75000"/>
            </a:schemeClr>
          </a:solidFill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226080" y="1110899"/>
            <a:ext cx="4231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Патент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5376864" y="1572564"/>
            <a:ext cx="6056133" cy="4287850"/>
            <a:chOff x="6514" y="9771"/>
            <a:chExt cx="4794249" cy="2844324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49" cy="2844324"/>
              <a:chOff x="12700" y="19050"/>
              <a:chExt cx="9347739" cy="5545813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195277"/>
                <a:ext cx="9341389" cy="5369586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9"/>
                <a:ext cx="9347739" cy="5347694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367967"/>
              <a:ext cx="4459552" cy="220495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Работник принимает участие в принятии решений о выборе способа реализации крупного технического проекта. Один из вариантов предполагает использование технических решений, защищенных патентом, при этом права на эти решения принадлежат родственнику работника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0281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92514" y="799277"/>
            <a:ext cx="4863848" cy="1313271"/>
            <a:chOff x="0" y="0"/>
            <a:chExt cx="20010270" cy="4707767"/>
          </a:xfrm>
          <a:solidFill>
            <a:schemeClr val="accent2">
              <a:lumMod val="75000"/>
            </a:schemeClr>
          </a:solidFill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226080" y="1054230"/>
            <a:ext cx="4460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Отбор рукописей монографией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5376864" y="1572564"/>
            <a:ext cx="6056133" cy="3837636"/>
            <a:chOff x="6514" y="9771"/>
            <a:chExt cx="4794249" cy="2545677"/>
          </a:xfrm>
        </p:grpSpPr>
        <p:grpSp>
          <p:nvGrpSpPr>
            <p:cNvPr id="16" name="Group 62"/>
            <p:cNvGrpSpPr/>
            <p:nvPr/>
          </p:nvGrpSpPr>
          <p:grpSpPr>
            <a:xfrm>
              <a:off x="6514" y="9771"/>
              <a:ext cx="4794249" cy="2545677"/>
              <a:chOff x="12700" y="19050"/>
              <a:chExt cx="9347739" cy="4963516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19050" y="195277"/>
                <a:ext cx="9341389" cy="4787289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12700" y="217168"/>
                <a:ext cx="9347739" cy="4765397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218193" y="367967"/>
              <a:ext cx="4459552" cy="1959956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Работник принимает участие в отборе руководителей монографий и иных научных трудов, которые организация собирается издать за счет собственных средств. Соавтором одной из работ, которая может быть отобрана для издания, является сам работник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5995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10885086" cy="1313271"/>
            <a:chOff x="0" y="0"/>
            <a:chExt cx="20010270" cy="4707767"/>
          </a:xfrm>
          <a:noFill/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298919" y="1056316"/>
            <a:ext cx="1156240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Кейс 4.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полномочия муниципального служащего входит руководство отделом органа местного самоуправления, которым проводятся проверки исполнения организациями, осуществляющими техническое обслуживание многоквартирных домов на территории муниципального образования, условий заключенных договоров технического обслуживания.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одной из организаций, осуществляющих техническое обслуживание многоквартирных домов в данном муниципальном образовании, руководителем организации является супруга служащего.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0595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10885086" cy="1313271"/>
            <a:chOff x="0" y="0"/>
            <a:chExt cx="20010270" cy="4707767"/>
          </a:xfrm>
          <a:noFill/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298919" y="1056316"/>
            <a:ext cx="115624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Кейс 5.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период планового отпуска директора департамента федерального государственного органа временно исполняющим обязанности назначен его заместитель, являющийся супругом начальника отдела этого же департамента.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основное время супруг деятельность рассматриваемого отдела не курирует.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11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38545"/>
            <a:ext cx="12192000" cy="179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 связанных лиц</a:t>
            </a:r>
          </a:p>
          <a:p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667" y="2105444"/>
            <a:ext cx="1172731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К конфликту интересов может приводить возможность получения выгоды: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94733" y="2671673"/>
            <a:ext cx="665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05355" y="2855499"/>
            <a:ext cx="2681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Самим служащим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5355" y="3255609"/>
            <a:ext cx="100527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Близкими родственниками (свойственниками) служащего (родители, супругами, детьми, братьями, сестрами служащего, а также братьями, сестрами, родителями, детьми супругов и супругами детей)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05355" y="4271272"/>
            <a:ext cx="95694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Гражданами или организациями, с которыми служащий, и (или) его близкие родственники (свойственники) связаны имущественными, корпоративными или иными близкими отношениями</a:t>
            </a:r>
          </a:p>
          <a:p>
            <a:r>
              <a:rPr lang="ru-RU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Например: деловые партнеры и коллеги, бывшие супруги, близкие и дальние родственники, сожители, друзья, </a:t>
            </a:r>
            <a:r>
              <a:rPr lang="ru-RU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кредиторы </a:t>
            </a:r>
            <a:r>
              <a:rPr lang="ru-RU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должники и т.д</a:t>
            </a:r>
            <a:r>
              <a:rPr lang="ru-RU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93662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" y="1604513"/>
            <a:ext cx="12192000" cy="511494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участия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принятии решений по вопросам, с которым связано возникновение конфликта интересов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усиление контроля за выполнением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обязанностей, в ходе которых возникает конфликт интересов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должностного или служебного положения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являющегося стороной конфликта интересов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отстранение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исполнения служебных (должностных) обязанностей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отказе от выгоды, явившейся причиной возникновения конфликта интересов;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32778" y="262897"/>
            <a:ext cx="71264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МЕТОДЫ ПРЕДОТВРАЩЕНИЯ  </a:t>
            </a:r>
          </a:p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КОНФЛИКТА ИНТЕРЕСОВ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01176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" y="121611"/>
            <a:ext cx="12192000" cy="511860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установления обстоятельств, свидетельствующих о наличии признаков дисциплинарного проступка, привлечение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дисциплинарной ответственности, а в случае установления административного нарушения или состава преступления – передача информации в правоохранительные органы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отводе или самоотводе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являющегося стороной конфликта интересов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созданные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комиссии по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соблюдению требований к служебному поведению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государственных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служащих и урегулированию конфликта интересов.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78510" y="5287337"/>
            <a:ext cx="6634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МЕТОДЫ ПРЕДОТВРАЩЕНИЯ И </a:t>
            </a:r>
          </a:p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КОНФЛИКТА ИНТЕРЕСОВ </a:t>
            </a:r>
          </a:p>
          <a:p>
            <a:pPr algn="ctr"/>
            <a:r>
              <a:rPr 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(продолжение)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4333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1" y="589985"/>
            <a:ext cx="9366837" cy="1189544"/>
            <a:chOff x="0" y="0"/>
            <a:chExt cx="20010270" cy="4707767"/>
          </a:xfrm>
          <a:solidFill>
            <a:srgbClr val="FFC000"/>
          </a:solidFill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418089" y="784066"/>
            <a:ext cx="8471139" cy="83099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Изменение должностного или служебного положения служащего, являющегося стороной конфликта интересов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3571336" y="2137461"/>
            <a:ext cx="6871062" cy="4129989"/>
            <a:chOff x="-638612" y="9771"/>
            <a:chExt cx="5439376" cy="3429650"/>
          </a:xfrm>
        </p:grpSpPr>
        <p:grpSp>
          <p:nvGrpSpPr>
            <p:cNvPr id="16" name="Group 62"/>
            <p:cNvGrpSpPr/>
            <p:nvPr/>
          </p:nvGrpSpPr>
          <p:grpSpPr>
            <a:xfrm>
              <a:off x="-638612" y="9771"/>
              <a:ext cx="5439376" cy="3429650"/>
              <a:chOff x="-1245155" y="19050"/>
              <a:chExt cx="10605596" cy="6687071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-1245155" y="223519"/>
                <a:ext cx="10605596" cy="6482602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-1138635" y="217169"/>
                <a:ext cx="10499073" cy="6488952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-331309" y="267707"/>
              <a:ext cx="5132072" cy="306702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Служащий </a:t>
              </a:r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осуществляет контрольные полномочия в отношении филиалов организации. Руководителем одного из филиалов был назначен его родственник. </a:t>
              </a:r>
            </a:p>
            <a:p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согласованию с работодателем </a:t>
              </a:r>
              <a:r>
                <a:rPr lang="ru-RU" sz="2400" b="1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должностные обязанности служащего были изменены</a:t>
              </a:r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контроль за работой данного филиала был исключен из сферы его ответственности и передан другому служащему</a:t>
              </a:r>
              <a:endPara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04384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1" y="589985"/>
            <a:ext cx="5286543" cy="1189544"/>
            <a:chOff x="0" y="0"/>
            <a:chExt cx="20010270" cy="4707767"/>
          </a:xfrm>
          <a:solidFill>
            <a:srgbClr val="FFC000"/>
          </a:solidFill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302141" y="724292"/>
            <a:ext cx="4813324" cy="83099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Отвод или самоотвод служащего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61"/>
          <p:cNvGrpSpPr/>
          <p:nvPr/>
        </p:nvGrpSpPr>
        <p:grpSpPr>
          <a:xfrm>
            <a:off x="3571336" y="2137461"/>
            <a:ext cx="6871062" cy="4129989"/>
            <a:chOff x="-638612" y="9771"/>
            <a:chExt cx="5439376" cy="3429650"/>
          </a:xfrm>
        </p:grpSpPr>
        <p:grpSp>
          <p:nvGrpSpPr>
            <p:cNvPr id="16" name="Group 62"/>
            <p:cNvGrpSpPr/>
            <p:nvPr/>
          </p:nvGrpSpPr>
          <p:grpSpPr>
            <a:xfrm>
              <a:off x="-638612" y="9771"/>
              <a:ext cx="5439376" cy="3429650"/>
              <a:chOff x="-1245155" y="19050"/>
              <a:chExt cx="10605596" cy="6687071"/>
            </a:xfrm>
          </p:grpSpPr>
          <p:sp>
            <p:nvSpPr>
              <p:cNvPr id="18" name="Freeform 63"/>
              <p:cNvSpPr/>
              <p:nvPr/>
            </p:nvSpPr>
            <p:spPr>
              <a:xfrm>
                <a:off x="-1245155" y="223519"/>
                <a:ext cx="10605596" cy="6482602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3093482">
                    <a:moveTo>
                      <a:pt x="0" y="11430"/>
                    </a:moveTo>
                    <a:cubicBezTo>
                      <a:pt x="0" y="11430"/>
                      <a:pt x="2540" y="340360"/>
                      <a:pt x="2540" y="749300"/>
                    </a:cubicBezTo>
                    <a:cubicBezTo>
                      <a:pt x="2540" y="1222143"/>
                      <a:pt x="7620" y="1912382"/>
                      <a:pt x="7620" y="2172732"/>
                    </a:cubicBezTo>
                    <a:cubicBezTo>
                      <a:pt x="7620" y="2367042"/>
                      <a:pt x="16510" y="2765822"/>
                      <a:pt x="21590" y="2957592"/>
                    </a:cubicBezTo>
                    <a:lnTo>
                      <a:pt x="130810" y="3071892"/>
                    </a:lnTo>
                    <a:cubicBezTo>
                      <a:pt x="275590" y="3079512"/>
                      <a:pt x="543560" y="3093482"/>
                      <a:pt x="793750" y="3093482"/>
                    </a:cubicBezTo>
                    <a:lnTo>
                      <a:pt x="3178810" y="3093482"/>
                    </a:lnTo>
                    <a:lnTo>
                      <a:pt x="3178810" y="693420"/>
                    </a:lnTo>
                    <a:cubicBezTo>
                      <a:pt x="3178810" y="318770"/>
                      <a:pt x="3169920" y="41910"/>
                      <a:pt x="3169920" y="41910"/>
                    </a:cubicBezTo>
                    <a:cubicBezTo>
                      <a:pt x="3014980" y="21590"/>
                      <a:pt x="2858770" y="11430"/>
                      <a:pt x="2701290" y="12700"/>
                    </a:cubicBezTo>
                    <a:cubicBezTo>
                      <a:pt x="2428240" y="12700"/>
                      <a:pt x="1179830" y="21590"/>
                      <a:pt x="929640" y="12700"/>
                    </a:cubicBezTo>
                    <a:cubicBezTo>
                      <a:pt x="594360" y="0"/>
                      <a:pt x="0" y="11430"/>
                      <a:pt x="0" y="1143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19" name="Freeform 64"/>
              <p:cNvSpPr/>
              <p:nvPr/>
            </p:nvSpPr>
            <p:spPr>
              <a:xfrm>
                <a:off x="-1138635" y="217169"/>
                <a:ext cx="10499073" cy="6488952"/>
              </a:xfrm>
              <a:custGeom>
                <a:avLst/>
                <a:gdLst/>
                <a:ahLst/>
                <a:cxnLst/>
                <a:rect l="l" t="t" r="r" b="b"/>
                <a:pathLst>
                  <a:path w="3191510" h="3106182">
                    <a:moveTo>
                      <a:pt x="3191510" y="3106182"/>
                    </a:moveTo>
                    <a:lnTo>
                      <a:pt x="800100" y="3106182"/>
                    </a:lnTo>
                    <a:cubicBezTo>
                      <a:pt x="547370" y="3106182"/>
                      <a:pt x="270510" y="3092212"/>
                      <a:pt x="137160" y="3084592"/>
                    </a:cubicBezTo>
                    <a:lnTo>
                      <a:pt x="134620" y="3084592"/>
                    </a:lnTo>
                    <a:lnTo>
                      <a:pt x="21590" y="2966482"/>
                    </a:lnTo>
                    <a:lnTo>
                      <a:pt x="21590" y="2963942"/>
                    </a:lnTo>
                    <a:cubicBezTo>
                      <a:pt x="16510" y="2760742"/>
                      <a:pt x="7620" y="2367042"/>
                      <a:pt x="7620" y="2179082"/>
                    </a:cubicBezTo>
                    <a:cubicBezTo>
                      <a:pt x="7620" y="2063512"/>
                      <a:pt x="6350" y="1886982"/>
                      <a:pt x="5080" y="1662979"/>
                    </a:cubicBezTo>
                    <a:cubicBezTo>
                      <a:pt x="3810" y="1354634"/>
                      <a:pt x="2540" y="1005800"/>
                      <a:pt x="2540" y="755650"/>
                    </a:cubicBezTo>
                    <a:cubicBezTo>
                      <a:pt x="2540" y="351790"/>
                      <a:pt x="0" y="21590"/>
                      <a:pt x="0" y="17780"/>
                    </a:cubicBezTo>
                    <a:lnTo>
                      <a:pt x="0" y="11430"/>
                    </a:lnTo>
                    <a:lnTo>
                      <a:pt x="6350" y="11430"/>
                    </a:lnTo>
                    <a:cubicBezTo>
                      <a:pt x="12700" y="11430"/>
                      <a:pt x="604520" y="0"/>
                      <a:pt x="935990" y="12700"/>
                    </a:cubicBezTo>
                    <a:cubicBezTo>
                      <a:pt x="1121410" y="19050"/>
                      <a:pt x="1852930" y="16510"/>
                      <a:pt x="2338070" y="13970"/>
                    </a:cubicBezTo>
                    <a:cubicBezTo>
                      <a:pt x="2503170" y="12700"/>
                      <a:pt x="2637790" y="12700"/>
                      <a:pt x="2707640" y="12700"/>
                    </a:cubicBezTo>
                    <a:cubicBezTo>
                      <a:pt x="2861310" y="11430"/>
                      <a:pt x="3020060" y="21590"/>
                      <a:pt x="3177540" y="41910"/>
                    </a:cubicBezTo>
                    <a:lnTo>
                      <a:pt x="3182620" y="43180"/>
                    </a:lnTo>
                    <a:lnTo>
                      <a:pt x="3182620" y="48260"/>
                    </a:lnTo>
                    <a:cubicBezTo>
                      <a:pt x="3182620" y="50800"/>
                      <a:pt x="3191510" y="328930"/>
                      <a:pt x="3191510" y="699770"/>
                    </a:cubicBezTo>
                    <a:lnTo>
                      <a:pt x="3191510" y="3106182"/>
                    </a:lnTo>
                    <a:close/>
                    <a:moveTo>
                      <a:pt x="139700" y="3071892"/>
                    </a:moveTo>
                    <a:cubicBezTo>
                      <a:pt x="273050" y="3079512"/>
                      <a:pt x="548640" y="3093482"/>
                      <a:pt x="800100" y="3093482"/>
                    </a:cubicBezTo>
                    <a:lnTo>
                      <a:pt x="3178810" y="3093482"/>
                    </a:lnTo>
                    <a:lnTo>
                      <a:pt x="3178810" y="699770"/>
                    </a:lnTo>
                    <a:cubicBezTo>
                      <a:pt x="3178810" y="358140"/>
                      <a:pt x="3171190" y="93980"/>
                      <a:pt x="3169920" y="53340"/>
                    </a:cubicBezTo>
                    <a:cubicBezTo>
                      <a:pt x="3014980" y="33020"/>
                      <a:pt x="2858770" y="24130"/>
                      <a:pt x="2707640" y="25400"/>
                    </a:cubicBezTo>
                    <a:cubicBezTo>
                      <a:pt x="2637790" y="25400"/>
                      <a:pt x="2503170" y="27940"/>
                      <a:pt x="2338070" y="26670"/>
                    </a:cubicBezTo>
                    <a:cubicBezTo>
                      <a:pt x="1828800" y="22860"/>
                      <a:pt x="1304290" y="22860"/>
                      <a:pt x="935990" y="25400"/>
                    </a:cubicBezTo>
                    <a:cubicBezTo>
                      <a:pt x="622300" y="27940"/>
                      <a:pt x="77470" y="22860"/>
                      <a:pt x="12700" y="24130"/>
                    </a:cubicBezTo>
                    <a:cubicBezTo>
                      <a:pt x="12700" y="71120"/>
                      <a:pt x="15240" y="382270"/>
                      <a:pt x="15240" y="755650"/>
                    </a:cubicBezTo>
                    <a:cubicBezTo>
                      <a:pt x="15240" y="1005800"/>
                      <a:pt x="16510" y="1354634"/>
                      <a:pt x="17780" y="1662979"/>
                    </a:cubicBezTo>
                    <a:cubicBezTo>
                      <a:pt x="19050" y="1886982"/>
                      <a:pt x="20320" y="2063512"/>
                      <a:pt x="20320" y="2179082"/>
                    </a:cubicBezTo>
                    <a:cubicBezTo>
                      <a:pt x="20320" y="2365772"/>
                      <a:pt x="29210" y="2756932"/>
                      <a:pt x="34290" y="2961402"/>
                    </a:cubicBezTo>
                    <a:lnTo>
                      <a:pt x="139700" y="3071892"/>
                    </a:lnTo>
                    <a:close/>
                    <a:moveTo>
                      <a:pt x="139700" y="3071892"/>
                    </a:moveTo>
                    <a:lnTo>
                      <a:pt x="133350" y="2946162"/>
                    </a:lnTo>
                    <a:lnTo>
                      <a:pt x="34290" y="2960132"/>
                    </a:lnTo>
                    <a:lnTo>
                      <a:pt x="139700" y="3071892"/>
                    </a:lnTo>
                    <a:close/>
                  </a:path>
                </a:pathLst>
              </a:custGeom>
              <a:solidFill>
                <a:srgbClr val="100F0D"/>
              </a:solidFill>
            </p:spPr>
          </p:sp>
          <p:sp>
            <p:nvSpPr>
              <p:cNvPr id="20" name="Freeform 65"/>
              <p:cNvSpPr/>
              <p:nvPr/>
            </p:nvSpPr>
            <p:spPr>
              <a:xfrm>
                <a:off x="299720" y="19050"/>
                <a:ext cx="617220" cy="304800"/>
              </a:xfrm>
              <a:custGeom>
                <a:avLst/>
                <a:gdLst/>
                <a:ahLst/>
                <a:cxnLst/>
                <a:rect l="l" t="t" r="r" b="b"/>
                <a:pathLst>
                  <a:path w="617220" h="304800">
                    <a:moveTo>
                      <a:pt x="600710" y="0"/>
                    </a:moveTo>
                    <a:lnTo>
                      <a:pt x="617220" y="77470"/>
                    </a:lnTo>
                    <a:lnTo>
                      <a:pt x="600710" y="190500"/>
                    </a:lnTo>
                    <a:lnTo>
                      <a:pt x="589280" y="297180"/>
                    </a:lnTo>
                    <a:lnTo>
                      <a:pt x="5080" y="304800"/>
                    </a:lnTo>
                    <a:lnTo>
                      <a:pt x="5080" y="255270"/>
                    </a:lnTo>
                    <a:lnTo>
                      <a:pt x="16510" y="148590"/>
                    </a:lnTo>
                    <a:lnTo>
                      <a:pt x="0" y="21590"/>
                    </a:lnTo>
                    <a:lnTo>
                      <a:pt x="600710" y="0"/>
                    </a:lnTo>
                    <a:close/>
                  </a:path>
                </a:pathLst>
              </a:custGeom>
              <a:solidFill>
                <a:srgbClr val="FFC000"/>
              </a:solidFill>
            </p:spPr>
          </p:sp>
        </p:grpSp>
        <p:sp>
          <p:nvSpPr>
            <p:cNvPr id="17" name="TextBox 66"/>
            <p:cNvSpPr txBox="1"/>
            <p:nvPr/>
          </p:nvSpPr>
          <p:spPr>
            <a:xfrm>
              <a:off x="-331309" y="267707"/>
              <a:ext cx="5132072" cy="276032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dirty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Служащий </a:t>
              </a:r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направлен для участия в гражданском судебном процессе в качестве эксперта. Служащий узнает, что одной из сторон, участвующий в разбирательстве, является его родственник. </a:t>
              </a:r>
            </a:p>
            <a:p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Он </a:t>
              </a:r>
              <a:r>
                <a:rPr lang="ru-RU" sz="2400" b="1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обязан заявить самоотвод</a:t>
              </a:r>
              <a:r>
                <a:rPr lang="ru-RU" sz="2400" dirty="0" smtClean="0">
                  <a:solidFill>
                    <a:srgbClr val="100F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Этот особый случай регулируется законом: заявление служащего о самоотводе рассматриваются судом, разбирающим дело.</a:t>
              </a:r>
              <a:endParaRPr lang="ru-RU" sz="2400" dirty="0">
                <a:solidFill>
                  <a:srgbClr val="100F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78499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235568" y="5485440"/>
            <a:ext cx="7875917" cy="10236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структурного подразделения может быть отстранен от выполнения действий и принятия решения, затрагивающих определенную организацию. При этом возглавляемое им структурное подразделение продолжает осуществлять функции регулирования в отношении организации. </a:t>
            </a:r>
          </a:p>
        </p:txBody>
      </p:sp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22133" y="218986"/>
            <a:ext cx="11869947" cy="72231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Трудноразрешимые вопросы при регулировании конфликта интересов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1036638"/>
            <a:ext cx="790098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ятиугольник 4"/>
          <p:cNvSpPr/>
          <p:nvPr/>
        </p:nvSpPr>
        <p:spPr>
          <a:xfrm>
            <a:off x="1" y="1390771"/>
            <a:ext cx="4235570" cy="931653"/>
          </a:xfrm>
          <a:prstGeom prst="homePlate">
            <a:avLst>
              <a:gd name="adj" fmla="val 30555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Субъективный элемент </a:t>
            </a:r>
          </a:p>
        </p:txBody>
      </p:sp>
      <p:sp>
        <p:nvSpPr>
          <p:cNvPr id="9" name="Пятиугольник 8"/>
          <p:cNvSpPr/>
          <p:nvPr/>
        </p:nvSpPr>
        <p:spPr>
          <a:xfrm>
            <a:off x="1" y="2414439"/>
            <a:ext cx="4235570" cy="931653"/>
          </a:xfrm>
          <a:prstGeom prst="homePlate">
            <a:avLst>
              <a:gd name="adj" fmla="val 30555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личного интереса </a:t>
            </a:r>
          </a:p>
        </p:txBody>
      </p:sp>
      <p:sp>
        <p:nvSpPr>
          <p:cNvPr id="10" name="Пятиугольник 9"/>
          <p:cNvSpPr/>
          <p:nvPr/>
        </p:nvSpPr>
        <p:spPr>
          <a:xfrm>
            <a:off x="1" y="3438107"/>
            <a:ext cx="4235570" cy="931653"/>
          </a:xfrm>
          <a:prstGeom prst="homePlate">
            <a:avLst>
              <a:gd name="adj" fmla="val 30555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функций государственного управления </a:t>
            </a:r>
          </a:p>
        </p:txBody>
      </p:sp>
      <p:sp>
        <p:nvSpPr>
          <p:cNvPr id="11" name="Пятиугольник 10"/>
          <p:cNvSpPr/>
          <p:nvPr/>
        </p:nvSpPr>
        <p:spPr>
          <a:xfrm>
            <a:off x="0" y="4461775"/>
            <a:ext cx="4235571" cy="931653"/>
          </a:xfrm>
          <a:prstGeom prst="homePlate">
            <a:avLst>
              <a:gd name="adj" fmla="val 30555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Распространение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регулирования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родственников должностных лиц</a:t>
            </a:r>
          </a:p>
        </p:txBody>
      </p:sp>
      <p:sp>
        <p:nvSpPr>
          <p:cNvPr id="12" name="Пятиугольник 11"/>
          <p:cNvSpPr/>
          <p:nvPr/>
        </p:nvSpPr>
        <p:spPr>
          <a:xfrm>
            <a:off x="0" y="5531447"/>
            <a:ext cx="4235571" cy="931653"/>
          </a:xfrm>
          <a:prstGeom prst="homePlate">
            <a:avLst>
              <a:gd name="adj" fmla="val 30555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Проблема начальников и подчиненных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35571" y="1390771"/>
            <a:ext cx="7875917" cy="9316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Должностное лицо может не осознавать возможности извлечения выгоды и не понимать, что ситуация в которой оно находится, по формальным признакам является ситуацией конфликта интересов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35570" y="2414438"/>
            <a:ext cx="7875917" cy="9316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Затруднительно точно определить в нормативном правовом акте круг лиц, в интересах которых может действовать должностное лицо. 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35570" y="3438106"/>
            <a:ext cx="7875917" cy="9316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Затруднительно точно определить в нормативном правовом акте природу / перечень функций государственного управления выполнение которых может повлечь конфликт интересов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35570" y="4461773"/>
            <a:ext cx="7875917" cy="9316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Затруднительно убедить/заставить родственников должностных лиц принимать меры, необходимые для урегулирования конфликта интересов.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97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>
            <a:off x="165352" y="896529"/>
            <a:ext cx="10885086" cy="1313271"/>
            <a:chOff x="0" y="0"/>
            <a:chExt cx="20010270" cy="4707767"/>
          </a:xfrm>
          <a:noFill/>
        </p:grpSpPr>
        <p:sp>
          <p:nvSpPr>
            <p:cNvPr id="8" name="Freeform 12"/>
            <p:cNvSpPr/>
            <p:nvPr/>
          </p:nvSpPr>
          <p:spPr>
            <a:xfrm>
              <a:off x="0" y="0"/>
              <a:ext cx="20010270" cy="4806827"/>
            </a:xfrm>
            <a:custGeom>
              <a:avLst/>
              <a:gdLst/>
              <a:ahLst/>
              <a:cxnLst/>
              <a:rect l="l" t="t" r="r" b="b"/>
              <a:pathLst>
                <a:path w="20010270" h="4806827">
                  <a:moveTo>
                    <a:pt x="19387970" y="4236597"/>
                  </a:moveTo>
                  <a:cubicBezTo>
                    <a:pt x="19387970" y="4230247"/>
                    <a:pt x="19389240" y="4225167"/>
                    <a:pt x="19389240" y="4217547"/>
                  </a:cubicBezTo>
                  <a:lnTo>
                    <a:pt x="19389240" y="490220"/>
                  </a:lnTo>
                  <a:cubicBezTo>
                    <a:pt x="19389240" y="220980"/>
                    <a:pt x="19179690" y="0"/>
                    <a:pt x="18923150" y="0"/>
                  </a:cubicBezTo>
                  <a:lnTo>
                    <a:pt x="467360" y="0"/>
                  </a:lnTo>
                  <a:cubicBezTo>
                    <a:pt x="210820" y="0"/>
                    <a:pt x="0" y="220980"/>
                    <a:pt x="0" y="490220"/>
                  </a:cubicBezTo>
                  <a:lnTo>
                    <a:pt x="0" y="4217547"/>
                  </a:lnTo>
                  <a:cubicBezTo>
                    <a:pt x="0" y="4486787"/>
                    <a:pt x="209550" y="4707767"/>
                    <a:pt x="466090" y="4707767"/>
                  </a:cubicBezTo>
                  <a:lnTo>
                    <a:pt x="18921881" y="4707767"/>
                  </a:lnTo>
                  <a:cubicBezTo>
                    <a:pt x="19034911" y="4707767"/>
                    <a:pt x="19139050" y="4664587"/>
                    <a:pt x="19219061" y="4594737"/>
                  </a:cubicBezTo>
                  <a:cubicBezTo>
                    <a:pt x="19349870" y="4665857"/>
                    <a:pt x="19662290" y="4806827"/>
                    <a:pt x="20009000" y="4599817"/>
                  </a:cubicBezTo>
                  <a:cubicBezTo>
                    <a:pt x="20010270" y="4599817"/>
                    <a:pt x="19697850" y="4601087"/>
                    <a:pt x="19387970" y="4236597"/>
                  </a:cubicBezTo>
                  <a:lnTo>
                    <a:pt x="19387970" y="4236597"/>
                  </a:lnTo>
                  <a:close/>
                </a:path>
              </a:pathLst>
            </a:custGeom>
            <a:grpFill/>
          </p:spPr>
        </p:sp>
      </p:grpSp>
      <p:sp>
        <p:nvSpPr>
          <p:cNvPr id="5" name="Прямоугольник 4"/>
          <p:cNvSpPr/>
          <p:nvPr/>
        </p:nvSpPr>
        <p:spPr>
          <a:xfrm>
            <a:off x="298919" y="1056316"/>
            <a:ext cx="115624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Кейс 6.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Бывший супруг директора федерального бюджетного учреждения работает методистом в том же учреждении.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99986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874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НЕПРИНЯТИЕ МЕР ПО ПРЕДОТВРАЩЕНИЮ И УРЕГУЛИРОВАНИЮ КОНФЛИКТА ИНТЕРЕСОВ ВЛЕЧЁТ: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50978" y="1254868"/>
            <a:ext cx="9163455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СЛУЖАЩИМ,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ЯВЛЯЮЩИМСЯ СТОРОНОЙ КОНФЛИКТА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8315" y="3058160"/>
            <a:ext cx="4322324" cy="1812587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УВОЛЬНЕНИЕ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связи с утратой доверия</a:t>
            </a:r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723089" y="4870747"/>
            <a:ext cx="3472775" cy="1770435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7.1. части 1 статьи 81 Трудового кодекса РФ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613514" y="3058160"/>
            <a:ext cx="4322324" cy="1812587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причинения существенного вреда или тяжких последствий – привлечение к уголовной ответственности за совершение должностного преступления</a:t>
            </a:r>
          </a:p>
        </p:txBody>
      </p:sp>
      <p:sp>
        <p:nvSpPr>
          <p:cNvPr id="8" name="Стрелка вверх 7"/>
          <p:cNvSpPr/>
          <p:nvPr/>
        </p:nvSpPr>
        <p:spPr>
          <a:xfrm>
            <a:off x="8038288" y="4870747"/>
            <a:ext cx="3472775" cy="1770435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285 УК РФ</a:t>
            </a:r>
          </a:p>
        </p:txBody>
      </p:sp>
      <p:cxnSp>
        <p:nvCxnSpPr>
          <p:cNvPr id="10" name="Соединительная линия уступом 9"/>
          <p:cNvCxnSpPr>
            <a:stCxn id="4" idx="2"/>
            <a:endCxn id="5" idx="0"/>
          </p:cNvCxnSpPr>
          <p:nvPr/>
        </p:nvCxnSpPr>
        <p:spPr>
          <a:xfrm rot="5400000">
            <a:off x="3951646" y="677100"/>
            <a:ext cx="888892" cy="3873229"/>
          </a:xfrm>
          <a:prstGeom prst="bentConnector3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4" idx="2"/>
            <a:endCxn id="7" idx="0"/>
          </p:cNvCxnSpPr>
          <p:nvPr/>
        </p:nvCxnSpPr>
        <p:spPr>
          <a:xfrm rot="16200000" flipH="1">
            <a:off x="7609245" y="892729"/>
            <a:ext cx="888892" cy="3441970"/>
          </a:xfrm>
          <a:prstGeom prst="bentConnector3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flipH="1">
            <a:off x="-3" y="6788727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45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8000"/>
    </mc:Choice>
    <mc:Fallback xmlns="">
      <p:transition advTm="1800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Стрелка вправо 25"/>
          <p:cNvSpPr/>
          <p:nvPr/>
        </p:nvSpPr>
        <p:spPr>
          <a:xfrm>
            <a:off x="2429301" y="5386131"/>
            <a:ext cx="2606724" cy="4846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2429301" y="3653645"/>
            <a:ext cx="2606724" cy="48463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677235" y="4579258"/>
            <a:ext cx="1856099" cy="2181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п.7.1 ч.1 ст.81 ТК РФ</a:t>
            </a:r>
            <a:endParaRPr lang="ru-RU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86334" y="3298989"/>
            <a:ext cx="1837899" cy="12479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со 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</a:t>
            </a:r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 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 РФ</a:t>
            </a:r>
            <a:endParaRPr lang="ru-RU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3" y="6788727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 flipH="1">
            <a:off x="-2" y="0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012349"/>
            <a:ext cx="12192000" cy="723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совершение административные правонарушения коррупционной направленности могут устанавливаться и применяться следующие административные наказания: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2735681"/>
            <a:ext cx="46152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административный штраф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62821" y="2735681"/>
            <a:ext cx="33027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административный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арест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65579" y="2779532"/>
            <a:ext cx="44264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дисквалификация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180767" y="2716082"/>
            <a:ext cx="0" cy="52519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594982" y="2755534"/>
            <a:ext cx="0" cy="485746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8193" y="1928820"/>
            <a:ext cx="1219199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-18200" y="3241280"/>
            <a:ext cx="12191996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8198" y="3287463"/>
            <a:ext cx="2411103" cy="3457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Дисциплинарная ответственность за коррупционные правонарушения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036025" y="3271969"/>
            <a:ext cx="7137771" cy="1247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совершение дисциплинарного проступка, то есть неисполнение или ненадлежащее исполнение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его вине возложенных на него трудовых обязанностей, работодатель имеет право применить следующие дисциплинарные взыскания:</a:t>
            </a:r>
          </a:p>
          <a:p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замечание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2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выговор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3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увольнение по соответствующим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основаниям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36025" y="4563806"/>
            <a:ext cx="7155976" cy="22119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трудовой договор может быть расторгнут работодателем в случаях  непринятия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 по предотвращению или урегулированию конфликта интересов, стороной которого он является, непредставления или представления неполных или недостоверных сведений о своих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доходах, расходах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либо непредставления или представления заведомо неполных или недостоверных сведений о доходах,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расходах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своих супруга (супруги) и несовершеннолетних детей, открытия (наличия) счетов (вкладов) в случаях, предусмотренных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 РФ,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другими федеральными законами, нормативными правовыми актами Президента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Правительства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РФ,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указанные действия дают основание для утраты доверия к работнику со стороны работодателя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8198" y="222073"/>
            <a:ext cx="1197636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 случае установления признаков дисциплинарного проступка либо факта совершения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деяния, содержащего признаки административного правонарушения или состава преступления, данная информация представляется руководителю государственного органа для решения вопроса о проведении служебной проверки и применения мер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ответственности.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1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 flipH="1">
            <a:off x="200325" y="6389041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 flipH="1">
            <a:off x="200329" y="141406"/>
            <a:ext cx="11825769" cy="3123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2387" y="3036669"/>
            <a:ext cx="969609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«Обзор типовых ситуаций конфликта интересов.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Примеры из судебной практики»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2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724527"/>
            <a:ext cx="3600000" cy="38677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3512" y="137799"/>
            <a:ext cx="37408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242" y="1351963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участвует в осуществлении отдельных функций государственного управления и/или в принятии кадровых решений в отношении родственников и/или иных лиц, с которыми связана личная заинтересованность государственного служащего.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4242" y="2571719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750892" y="2627921"/>
            <a:ext cx="29752" cy="403879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780644" y="2777013"/>
            <a:ext cx="83573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лужащему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уведомить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 наличии личной заинтересованности представителя нанимателя и непосредственного начальника в письменной форме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Представителю нанимателя рекомендуется отстранить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от исполнения должностных обязанностей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предполагающих непосредственное взаимодействие с родственниками и/или иными лицами, с которыми связана личная заинтересованность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рекомендуется временно вывести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служащего из состава конкурсной комиссии, если одним из кандидатов на замещение вакантной должности государственной службы является его родственник.</a:t>
            </a:r>
          </a:p>
        </p:txBody>
      </p:sp>
    </p:spTree>
    <p:extLst>
      <p:ext uri="{BB962C8B-B14F-4D97-AF65-F5344CB8AC3E}">
        <p14:creationId xmlns:p14="http://schemas.microsoft.com/office/powerpoint/2010/main" val="131355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5464" y="426347"/>
            <a:ext cx="118349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О наличии у служащего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имущественных отношений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может свидетельствовать: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>
            <a:endCxn id="4" idx="2"/>
          </p:cNvCxnSpPr>
          <p:nvPr/>
        </p:nvCxnSpPr>
        <p:spPr>
          <a:xfrm>
            <a:off x="165464" y="1503565"/>
            <a:ext cx="591747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22664" y="1816994"/>
            <a:ext cx="109379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участие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(его близкого родственника или свойственника) в договорах и (или) иных сделках с гражданами и (или) юридическими лицами – получателями доходов или выгод в качестве кредитора или должника. 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Примеры: получение кредита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банке, аренда имущества, передача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доверительное управление 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ценных бумаг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имущества, находящегося в общей собственности служащего (его близкого родственника или свойственника) и гражданина и (или) юридического лица, являющихся получателями доходов или выгод.</a:t>
            </a: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фактическом (без юридического оформления) пользовании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 (его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близкого родственника или свойственника) имущества, принадлежащего гражданину или юридическом лицу, являющихся получателями доходов или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выгод.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59680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3" y="5896864"/>
            <a:ext cx="3600000" cy="89810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Комментарий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" y="2080992"/>
            <a:ext cx="3663325" cy="358323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3512" y="137799"/>
            <a:ext cx="37408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</a:t>
            </a:r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120" y="1149593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выполняют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оплачиваемую работу в организации, предоставляющей платные услуги другой организации. 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этом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в отношении последней отдельные функции государственного управления.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-3" y="1949982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726646" y="1981177"/>
            <a:ext cx="24246" cy="4685536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810396" y="2059042"/>
            <a:ext cx="835735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 направлении представителю нанимателя предварительного уведомления о выполнении иной оплачиваемой работы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служащему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следует полно и подробно изложить, в какой степени выполнение им этой работы связано с его должностными обязанностями.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Представителю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нанимателя рекомендуется подробно рассмотреть обстоятельства выполнения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иной оплачиваемой работы. Особое внимание следует уделять фактам, указывающим на возможное использование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своих полномочий для получения дополнительного дохода, например: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услуги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предоставляемые организацией, оказывающей платные услуги, связаны с должностными обязанностями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непосредственно участвует в предоставлении услуг организации, получающей платные услуги;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оказывающая платные услуги, регулярно предоставляет услуги организациям, в отношении которых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осуществляет отдельные функции государственного управления и т.д.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 обнаружении подобных фактов представителю нанимателя рекомендуется принять решение о том, что выполнение иной оплачиваемой работы влечет конфликт интересов и отстранить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исполнения должностных (служебных) обязанностей в отношении организации, получающей платные услуги.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97318" y="5779306"/>
            <a:ext cx="83573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регулировании подобных ситуаций особого внимания заслуживают случаи, когда организация, оказывающая платные услуги, предоставляет организации, получающей платные услуги, напрямую связанные с должностными обязанностями 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служащего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например, консультирует по порядку проведения проверок, проводит работы, необходимые для устранения нарушений, готовит необходимые документы для представления их в государственные органы и т.д.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-24187" y="5805153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4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724527"/>
            <a:ext cx="3600000" cy="38677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3512" y="137799"/>
            <a:ext cx="37408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</a:t>
            </a:r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42" y="1351963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выполняет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оплачиваемую работу в организации, которая является материнской, дочерней или иным образом аффилированной с иной организацией, в отношении которой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отдельные функции государственного управления.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4242" y="2571719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750892" y="2627921"/>
            <a:ext cx="29752" cy="403879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780644" y="2777013"/>
            <a:ext cx="83573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направлении представителю нанимателя предварительного уведомления о выполнении иной оплачиваемой работы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служащему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следует полно изложить, каким образом организация, в которой он собирается выполнять иную оплачиваемую работу, связана с организациями, в отношении которых он осуществляет отдельные функции государственного управления. При этом рекомендуется отказаться от выполнения иной оплачиваемой работы в материнских, дочерних и иным образом аффилированных организациях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Представителю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нанимателя рекомендуется отстранить государственного служащего от исполнения должностных (служебных) обязанностей в отношении организации, являющейся материнской, дочерней или иным образом аффилированной с той организацией, в которой государственный служащий выполняет иную оплачиваемую работу.</a:t>
            </a:r>
          </a:p>
        </p:txBody>
      </p:sp>
    </p:spTree>
    <p:extLst>
      <p:ext uri="{BB962C8B-B14F-4D97-AF65-F5344CB8AC3E}">
        <p14:creationId xmlns:p14="http://schemas.microsoft.com/office/powerpoint/2010/main" val="300332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724527"/>
            <a:ext cx="3600000" cy="38677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3512" y="137799"/>
            <a:ext cx="37408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4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242" y="1351963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платной основе участвует в выполнении работы, заказчиком которой является государственный орган, в котором он замещает должность.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4242" y="2571719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750892" y="2627921"/>
            <a:ext cx="29752" cy="403879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780644" y="2777013"/>
            <a:ext cx="83573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Представителю нанимателя рекомендуется указать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служащему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что выполнение подобной иной оплачиваемой работы влечет конфликт интересов.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случае если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 предпринимает мер по урегулированию конфликта интересов и не отказывается от личной заинтересованности, рекомендуется рассмотреть вопрос об отстранении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 замещаемой должности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Важно отметить, что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непринятие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служащим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являющимся стороной конфликта интересов, мер по предотвращению или урегулированию конфликта интересов является правонарушением, влекущим увольнение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 государственной службы.</a:t>
            </a:r>
          </a:p>
        </p:txBody>
      </p:sp>
    </p:spTree>
    <p:extLst>
      <p:ext uri="{BB962C8B-B14F-4D97-AF65-F5344CB8AC3E}">
        <p14:creationId xmlns:p14="http://schemas.microsoft.com/office/powerpoint/2010/main" val="38615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51147"/>
            <a:ext cx="3600000" cy="43067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3512" y="137799"/>
            <a:ext cx="37408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5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1143744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получает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подарки или иные блага (бесплатные услуги, скидки, ссуды, оплату развлечений, отдыха, транспортных расходов и т.д.) от физических лиц и/или организаций, в отношении которых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или ранее осуществлял отдельные функции государственного управления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-3" y="2012546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703006" y="2046950"/>
            <a:ext cx="0" cy="471540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703006" y="2032388"/>
            <a:ext cx="835735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Служащему рекомендуется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 принимать подарки от организаций, в отношении которых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осуществляет или ранее осуществлял отдельные функции государственного управления, вне зависимости от стоимости этих подарков и поводов дарения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Представителю нанимателя, в случае если ему стало известно о получении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подарка от физических лиц или организаций, в отношении которых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осуществляет или ранее осуществлял отдельные функции государственного управления, необходимо оценить, насколько полученный подарок связан с исполнением должностных обязанностей. 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подарок связан с исполнением должностных обязанностей, то в отношении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должны быть применены меры дисциплинарной ответственности, учитывая характер совершенного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коррупционного правонарушения, его тяжесть, обстоятельства, при которых оно совершено, соблюдение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других ограничений и запретов, требований о предотвращении или об урегулировании конфликта интересов и исполнение им обязанностей, установленных в целях противодействия коррупции, а также предшествующие результаты исполнения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своих должностных обязанностей.</a:t>
            </a:r>
          </a:p>
        </p:txBody>
      </p:sp>
    </p:spTree>
    <p:extLst>
      <p:ext uri="{BB962C8B-B14F-4D97-AF65-F5344CB8AC3E}">
        <p14:creationId xmlns:p14="http://schemas.microsoft.com/office/powerpoint/2010/main" val="126408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51147"/>
            <a:ext cx="3600000" cy="43067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3512" y="137799"/>
            <a:ext cx="37408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</a:t>
            </a:r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1143744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осуществляет отдельные функции государственного управления в отношении физических лиц или организаций, которые предоставляли или предоставляют услуги, в том числе платные,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служащему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его родственникам или иным лицам, с которыми связана личная заинтересованность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-3" y="2012546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703006" y="2046950"/>
            <a:ext cx="0" cy="471540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703006" y="2618409"/>
            <a:ext cx="835735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Служащему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следует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уведомить представителя нанимателя и непосредственного начальника в письменной форме о наличии личной заинтересованности.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Представителю нанимателя следует оценить, действительно ли отношения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указанными физическими лицами и организациями могут привести к необъективному исполнению им должностных обязанностей.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вероятность возникновения конфликта интересов высока, рекомендуется отстранить </a:t>
            </a:r>
            <a:r>
              <a:rPr lang="ru-RU" sz="16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исполнения должностных (служебных) обязанностей в отношении физических лиц или организаций, которые предоставляли или предоставляют услуги, в том числе платные, </a:t>
            </a:r>
            <a:r>
              <a:rPr lang="ru-RU" sz="16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служащему</a:t>
            </a:r>
            <a:r>
              <a:rPr lang="ru-RU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его родственникам или иным лицам, с которыми связана личная заинтересованность </a:t>
            </a:r>
            <a:r>
              <a:rPr lang="ru-RU" sz="16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</a:t>
            </a:r>
            <a:r>
              <a:rPr lang="ru-RU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45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51147"/>
            <a:ext cx="3600000" cy="43067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3512" y="137799"/>
            <a:ext cx="37408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7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1143744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получает подарки от своего непосредственного подчиненного.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-3" y="2012546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703006" y="2046950"/>
            <a:ext cx="0" cy="471540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703006" y="2251147"/>
            <a:ext cx="835735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Служащему рекомендуется не принимать подарки от непосредственных подчиненных вне зависимости от их стоимости и повода дарения.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 </a:t>
            </a:r>
            <a:r>
              <a:rPr lang="ru-RU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строго следует подходить к получению регулярных подарков от одного дарителя</a:t>
            </a:r>
            <a:r>
              <a:rPr lang="ru-RU" sz="16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Представителю нанимателя, которому стало известно о получении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подарков от непосредственных подчиненных, следует указать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служащему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то, что подобный подарок может рассматриваться как полученный в связи с исполнением должностных обязанностей, в связи с чем подобная практика может повлечь конфликт интересов, а также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рекомендовать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служащему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вернуть полученный подарок дарителю в целях предотвращения конфликта интересов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461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51147"/>
            <a:ext cx="3600000" cy="43067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3512" y="137799"/>
            <a:ext cx="37408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1143744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участвует в осуществлении отдельных функций государственного управления в отношении организации, перед которой сам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и/или его родственники имеют имущественные обязательства.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-3" y="2012546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703006" y="2046950"/>
            <a:ext cx="0" cy="471540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703006" y="2509613"/>
            <a:ext cx="8357358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Служащему и его родственникам рекомендуется урегулировать имеющиеся имущественные обязательства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(выплатить долг, расторгнуть договор аренды и т.д.).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невозможности сделать это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служащему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уведомить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представителя нанимателя и непосредственного начальника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 наличии личной заинтересованности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письменной форме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Представителю нанимателя рекомендуется по крайней мере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до урегулирования имущественного обязательства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отстранить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 от исполнения должностных (служебных) обязанностей в отношении организации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перед которой сам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его родственники или иные лица,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которыми связана личная заинтересованность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имеют имущественные обязательства.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51147"/>
            <a:ext cx="3600000" cy="43067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3512" y="137799"/>
            <a:ext cx="37408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1143744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ведет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переговоры о трудоустройстве после увольнения с государственной службы на работу в организацию, в отношении которой он осуществляет отдельные функции государственного управления.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-3" y="2012546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703006" y="2046950"/>
            <a:ext cx="0" cy="471540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703006" y="2142352"/>
            <a:ext cx="835735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Служащему рекомендуется воздерживаться от ведения переговоров о последующем трудоустройстве с организациями, в отношении которых он осуществляет отдельные функции государственного управления. При поступлении соответствующих предложений от проверяемой организации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служащему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рекомендуется отказаться от их обсуждения до момента увольнения с государственной службы.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случае если указанные переговоры о последующем трудоустройстве начались,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служащему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уведомить представителя нанимателя и непосредственного начальника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письменной форме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 наличии личной заинтересованности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Представителю нанимателя рекомендуется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отстранить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исполнения должностных (служебных) обязанностей в отношении организации, с которой он ведет переговоры о трудоустройстве после увольнения с государственной службы.</a:t>
            </a:r>
          </a:p>
        </p:txBody>
      </p:sp>
    </p:spTree>
    <p:extLst>
      <p:ext uri="{BB962C8B-B14F-4D97-AF65-F5344CB8AC3E}">
        <p14:creationId xmlns:p14="http://schemas.microsoft.com/office/powerpoint/2010/main" val="242351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251147"/>
            <a:ext cx="3600000" cy="43067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МЕРЫ ПРЕДОТВРАЩЕНИЯ И УРЕГУЛИРОВАНИЯ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6418" y="137799"/>
            <a:ext cx="405502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СИТУАЦИЯ </a:t>
            </a:r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1143744"/>
            <a:ext cx="12191999" cy="719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участвует в осуществлении отдельных функций государственного управления в отношении организации, которая имеет имущественные обязательства перед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служащим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его родственниками, или иными лицами, с которыми связана личная заинтересованность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-2" y="1001174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-3" y="2012546"/>
            <a:ext cx="12167757" cy="34404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703006" y="2046950"/>
            <a:ext cx="0" cy="471540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768824" y="2922833"/>
            <a:ext cx="835735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Служащему следует уведомить представителя нанимателя и непосредственного начальника в письменной форме о наличии личной заинтересованности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Представителю нанимателя рекомендуется по крайней мере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до урегулирования имущественного обязательства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отстранить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исполнения должностных (служебных) обязанностей в отношении организации, которая имеет имущественные обязательства перед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служащим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его родственниками, или иными лицами, с которыми связана личная заинтересованность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служащего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798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3683" y="866825"/>
            <a:ext cx="1142137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Государственный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или муниципальный служащий,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надлежащее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, объективное и беспристрастное исполнение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должностных обязанностей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которым влияет или может повлиять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 получения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доходов для лица, состоящего с ним в близком родстве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или свойстве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, или лица, связанного с государственным,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муниципальным служащим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имущественными, корпоративными, иными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близкими отношениями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, является стороной конфликта интересов.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932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3177" y="554835"/>
            <a:ext cx="7636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Корпоративные отношения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83177" y="1333788"/>
            <a:ext cx="3848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3177" y="1480767"/>
            <a:ext cx="10532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«корпоративные отношения» определено в ГК РФ</a:t>
            </a:r>
            <a:endParaRPr lang="ru-RU" sz="28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3177" y="2149280"/>
            <a:ext cx="1168690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Ст.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ГК РФ: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корпоративные отношения возникают в связи с участием в корпоративных организациях или с управлением ими.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Ст.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65.1 ГК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РФ: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юридические лица, учредители (участники) которых обладают правом участия (членства) в них и формируют их высший орган, являются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корпоративными юридическими лицами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(корпорациями).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ним относятся хозяйственные товарищества и общества, общественные организации, товарищества собственников недвижимости и </a:t>
            </a:r>
            <a:r>
              <a:rPr lang="ru-RU" sz="20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др.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связи с участием в корпоративной организации ее участники приобретают корпоративные (членские) права и обязанности в отношении соответствующего юридического лица.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Например: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 – Акционерное общество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(директор) ООО - ООО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8776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826" y="1136629"/>
            <a:ext cx="113264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Государственный гражданский служащий до начала исполнения должностных обязанностей, на надлежащее исполнение которых может повлиять личная заинтересованность, обязан в письменной форме уведомить своего непосредственного начальника о возникшем конфликте интересов или о возможности его возникновения.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0" y="-10368"/>
            <a:ext cx="12192000" cy="171903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 flipH="1">
            <a:off x="-2" y="6741369"/>
            <a:ext cx="12192002" cy="116632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663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 flipH="1">
            <a:off x="-3" y="6719454"/>
            <a:ext cx="12192000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 flipH="1">
            <a:off x="-2" y="-16934"/>
            <a:ext cx="12191999" cy="1385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1731952"/>
            <a:ext cx="113918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Служащий,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его близкие родственники и свойственники могут поддерживать близкие отношения с дальними родственниками (свойственниками), со своей бывшей супругой (супругом), школьными друзьями, однокурсниками, коллегами по службе (работе), в том числе бывшими, соседями и иными лицами.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этом такие  отношения должны носить особый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доверительный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характер. 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6869" y="413646"/>
            <a:ext cx="76863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иных близких отношений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1138794"/>
            <a:ext cx="4030039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4619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5317</Words>
  <Application>Microsoft Office PowerPoint</Application>
  <PresentationFormat>Широкоэкранный</PresentationFormat>
  <Paragraphs>395</Paragraphs>
  <Slides>80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80</vt:i4>
      </vt:variant>
    </vt:vector>
  </HeadingPairs>
  <TitlesOfParts>
    <vt:vector size="87" baseType="lpstr">
      <vt:lpstr>arial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Трудноразрешимые вопросы при регулировании конфликта интересов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Олехова Ольга Вячеславовна</dc:creator>
  <cp:lastModifiedBy>admin</cp:lastModifiedBy>
  <cp:revision>194</cp:revision>
  <cp:lastPrinted>2018-11-28T08:11:24Z</cp:lastPrinted>
  <dcterms:created xsi:type="dcterms:W3CDTF">2018-02-14T13:19:22Z</dcterms:created>
  <dcterms:modified xsi:type="dcterms:W3CDTF">2022-05-06T09:40:19Z</dcterms:modified>
</cp:coreProperties>
</file>