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88" r:id="rId4"/>
    <p:sldId id="289" r:id="rId5"/>
    <p:sldId id="290" r:id="rId6"/>
    <p:sldId id="291" r:id="rId7"/>
    <p:sldId id="292" r:id="rId8"/>
    <p:sldId id="293" r:id="rId9"/>
    <p:sldId id="294" r:id="rId10"/>
    <p:sldId id="295" r:id="rId11"/>
    <p:sldId id="29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60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D5623150-9A1F-4118-8A31-93BAD59676BF}" type="datetimeFigureOut">
              <a:rPr lang="ru-RU" smtClean="0"/>
              <a:t>05.05.2022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9E504-18E6-4B0D-8103-D28CAD0F7731}" type="slidenum">
              <a:rPr lang="ru-RU" smtClean="0"/>
              <a:t>‹#›</a:t>
            </a:fld>
            <a:endParaRPr lang="ru-RU"/>
          </a:p>
        </p:txBody>
      </p:sp>
    </p:spTree>
    <p:extLst>
      <p:ext uri="{BB962C8B-B14F-4D97-AF65-F5344CB8AC3E}">
        <p14:creationId xmlns:p14="http://schemas.microsoft.com/office/powerpoint/2010/main" val="2695738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5623150-9A1F-4118-8A31-93BAD59676BF}" type="datetimeFigureOut">
              <a:rPr lang="ru-RU" smtClean="0"/>
              <a:t>05.05.2022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9E504-18E6-4B0D-8103-D28CAD0F7731}" type="slidenum">
              <a:rPr lang="ru-RU" smtClean="0"/>
              <a:t>‹#›</a:t>
            </a:fld>
            <a:endParaRPr lang="ru-RU"/>
          </a:p>
        </p:txBody>
      </p:sp>
    </p:spTree>
    <p:extLst>
      <p:ext uri="{BB962C8B-B14F-4D97-AF65-F5344CB8AC3E}">
        <p14:creationId xmlns:p14="http://schemas.microsoft.com/office/powerpoint/2010/main" val="96771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5623150-9A1F-4118-8A31-93BAD59676BF}" type="datetimeFigureOut">
              <a:rPr lang="ru-RU" smtClean="0"/>
              <a:t>05.05.2022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9E504-18E6-4B0D-8103-D28CAD0F7731}" type="slidenum">
              <a:rPr lang="ru-RU" smtClean="0"/>
              <a:t>‹#›</a:t>
            </a:fld>
            <a:endParaRPr lang="ru-RU"/>
          </a:p>
        </p:txBody>
      </p:sp>
    </p:spTree>
    <p:extLst>
      <p:ext uri="{BB962C8B-B14F-4D97-AF65-F5344CB8AC3E}">
        <p14:creationId xmlns:p14="http://schemas.microsoft.com/office/powerpoint/2010/main" val="38611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5623150-9A1F-4118-8A31-93BAD59676BF}" type="datetimeFigureOut">
              <a:rPr lang="ru-RU" smtClean="0"/>
              <a:t>05.05.2022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9E504-18E6-4B0D-8103-D28CAD0F7731}" type="slidenum">
              <a:rPr lang="ru-RU" smtClean="0"/>
              <a:t>‹#›</a:t>
            </a:fld>
            <a:endParaRPr lang="ru-RU"/>
          </a:p>
        </p:txBody>
      </p:sp>
    </p:spTree>
    <p:extLst>
      <p:ext uri="{BB962C8B-B14F-4D97-AF65-F5344CB8AC3E}">
        <p14:creationId xmlns:p14="http://schemas.microsoft.com/office/powerpoint/2010/main" val="503616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D5623150-9A1F-4118-8A31-93BAD59676BF}" type="datetimeFigureOut">
              <a:rPr lang="ru-RU" smtClean="0"/>
              <a:t>05.05.2022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9E504-18E6-4B0D-8103-D28CAD0F7731}" type="slidenum">
              <a:rPr lang="ru-RU" smtClean="0"/>
              <a:t>‹#›</a:t>
            </a:fld>
            <a:endParaRPr lang="ru-RU"/>
          </a:p>
        </p:txBody>
      </p:sp>
    </p:spTree>
    <p:extLst>
      <p:ext uri="{BB962C8B-B14F-4D97-AF65-F5344CB8AC3E}">
        <p14:creationId xmlns:p14="http://schemas.microsoft.com/office/powerpoint/2010/main" val="12597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5623150-9A1F-4118-8A31-93BAD59676BF}" type="datetimeFigureOut">
              <a:rPr lang="ru-RU" smtClean="0"/>
              <a:t>05.05.2022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F9E504-18E6-4B0D-8103-D28CAD0F7731}" type="slidenum">
              <a:rPr lang="ru-RU" smtClean="0"/>
              <a:t>‹#›</a:t>
            </a:fld>
            <a:endParaRPr lang="ru-RU"/>
          </a:p>
        </p:txBody>
      </p:sp>
    </p:spTree>
    <p:extLst>
      <p:ext uri="{BB962C8B-B14F-4D97-AF65-F5344CB8AC3E}">
        <p14:creationId xmlns:p14="http://schemas.microsoft.com/office/powerpoint/2010/main" val="382697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D5623150-9A1F-4118-8A31-93BAD59676BF}" type="datetimeFigureOut">
              <a:rPr lang="ru-RU" smtClean="0"/>
              <a:t>05.05.2022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F9E504-18E6-4B0D-8103-D28CAD0F7731}" type="slidenum">
              <a:rPr lang="ru-RU" smtClean="0"/>
              <a:t>‹#›</a:t>
            </a:fld>
            <a:endParaRPr lang="ru-RU"/>
          </a:p>
        </p:txBody>
      </p:sp>
    </p:spTree>
    <p:extLst>
      <p:ext uri="{BB962C8B-B14F-4D97-AF65-F5344CB8AC3E}">
        <p14:creationId xmlns:p14="http://schemas.microsoft.com/office/powerpoint/2010/main" val="1983182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D5623150-9A1F-4118-8A31-93BAD59676BF}" type="datetimeFigureOut">
              <a:rPr lang="ru-RU" smtClean="0"/>
              <a:t>05.05.2022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F9E504-18E6-4B0D-8103-D28CAD0F7731}" type="slidenum">
              <a:rPr lang="ru-RU" smtClean="0"/>
              <a:t>‹#›</a:t>
            </a:fld>
            <a:endParaRPr lang="ru-RU"/>
          </a:p>
        </p:txBody>
      </p:sp>
    </p:spTree>
    <p:extLst>
      <p:ext uri="{BB962C8B-B14F-4D97-AF65-F5344CB8AC3E}">
        <p14:creationId xmlns:p14="http://schemas.microsoft.com/office/powerpoint/2010/main" val="2465910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5623150-9A1F-4118-8A31-93BAD59676BF}" type="datetimeFigureOut">
              <a:rPr lang="ru-RU" smtClean="0"/>
              <a:t>05.05.2022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F9E504-18E6-4B0D-8103-D28CAD0F7731}" type="slidenum">
              <a:rPr lang="ru-RU" smtClean="0"/>
              <a:t>‹#›</a:t>
            </a:fld>
            <a:endParaRPr lang="ru-RU"/>
          </a:p>
        </p:txBody>
      </p:sp>
    </p:spTree>
    <p:extLst>
      <p:ext uri="{BB962C8B-B14F-4D97-AF65-F5344CB8AC3E}">
        <p14:creationId xmlns:p14="http://schemas.microsoft.com/office/powerpoint/2010/main" val="2950678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5623150-9A1F-4118-8A31-93BAD59676BF}" type="datetimeFigureOut">
              <a:rPr lang="ru-RU" smtClean="0"/>
              <a:t>05.05.2022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F9E504-18E6-4B0D-8103-D28CAD0F7731}" type="slidenum">
              <a:rPr lang="ru-RU" smtClean="0"/>
              <a:t>‹#›</a:t>
            </a:fld>
            <a:endParaRPr lang="ru-RU"/>
          </a:p>
        </p:txBody>
      </p:sp>
    </p:spTree>
    <p:extLst>
      <p:ext uri="{BB962C8B-B14F-4D97-AF65-F5344CB8AC3E}">
        <p14:creationId xmlns:p14="http://schemas.microsoft.com/office/powerpoint/2010/main" val="1449546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5623150-9A1F-4118-8A31-93BAD59676BF}" type="datetimeFigureOut">
              <a:rPr lang="ru-RU" smtClean="0"/>
              <a:t>05.05.2022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F9E504-18E6-4B0D-8103-D28CAD0F7731}" type="slidenum">
              <a:rPr lang="ru-RU" smtClean="0"/>
              <a:t>‹#›</a:t>
            </a:fld>
            <a:endParaRPr lang="ru-RU"/>
          </a:p>
        </p:txBody>
      </p:sp>
    </p:spTree>
    <p:extLst>
      <p:ext uri="{BB962C8B-B14F-4D97-AF65-F5344CB8AC3E}">
        <p14:creationId xmlns:p14="http://schemas.microsoft.com/office/powerpoint/2010/main" val="468765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623150-9A1F-4118-8A31-93BAD59676BF}" type="datetimeFigureOut">
              <a:rPr lang="ru-RU" smtClean="0"/>
              <a:t>05.05.2022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9E504-18E6-4B0D-8103-D28CAD0F7731}" type="slidenum">
              <a:rPr lang="ru-RU" smtClean="0"/>
              <a:t>‹#›</a:t>
            </a:fld>
            <a:endParaRPr lang="ru-RU"/>
          </a:p>
        </p:txBody>
      </p:sp>
    </p:spTree>
    <p:extLst>
      <p:ext uri="{BB962C8B-B14F-4D97-AF65-F5344CB8AC3E}">
        <p14:creationId xmlns:p14="http://schemas.microsoft.com/office/powerpoint/2010/main" val="1486486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Par57"/><Relationship Id="rId2" Type="http://schemas.openxmlformats.org/officeDocument/2006/relationships/hyperlink" Target="consultantplus://offline/ref=8E194D433F597A2A4B5E40FDBECB34758E37609E20542CAEE9ED4DEB3DMBR6S" TargetMode="External"/><Relationship Id="rId1" Type="http://schemas.openxmlformats.org/officeDocument/2006/relationships/slideLayout" Target="../slideLayouts/slideLayout1.xml"/><Relationship Id="rId4" Type="http://schemas.openxmlformats.org/officeDocument/2006/relationships/hyperlink" Target="#Par69"/></Relationships>
</file>

<file path=ppt/slides/_rels/slide2.xml.rels><?xml version="1.0" encoding="UTF-8" standalone="yes"?>
<Relationships xmlns="http://schemas.openxmlformats.org/package/2006/relationships"><Relationship Id="rId3" Type="http://schemas.openxmlformats.org/officeDocument/2006/relationships/hyperlink" Target="https://gossluzhba.gov.ru/page/index/spravki_bk" TargetMode="External"/><Relationship Id="rId2" Type="http://schemas.openxmlformats.org/officeDocument/2006/relationships/hyperlink" Target="consultantplus://offline/ref=B3DF7AAE29AE5397864BCF082DAB03E6DFB8803AB2FB5070989BDC406FF85B6AFF872627784B4BDD12tF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consultant.ru/cons/cgi/online.cgi?req=query&amp;div=LAW&amp;opt=1&amp;REFDOC=212970&amp;REFBASE=LAW&amp;REFFIELD=134&amp;REFSEGM=302&amp;REFPAGE=0&amp;REFTYPE=QP_MULTI_REF&amp;ts=4775148818607314765&amp;REFDST=100017"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a:spLocks noChangeArrowheads="1"/>
          </p:cNvSpPr>
          <p:nvPr/>
        </p:nvSpPr>
        <p:spPr bwMode="auto">
          <a:xfrm flipH="1">
            <a:off x="200325" y="6389041"/>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dirty="0"/>
          </a:p>
        </p:txBody>
      </p:sp>
      <p:sp>
        <p:nvSpPr>
          <p:cNvPr id="7" name="Прямоугольник 6"/>
          <p:cNvSpPr>
            <a:spLocks noChangeArrowheads="1"/>
          </p:cNvSpPr>
          <p:nvPr/>
        </p:nvSpPr>
        <p:spPr bwMode="auto">
          <a:xfrm flipH="1">
            <a:off x="200329" y="141406"/>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dirty="0"/>
          </a:p>
        </p:txBody>
      </p:sp>
      <p:sp>
        <p:nvSpPr>
          <p:cNvPr id="11" name="TextBox 10">
            <a:extLst>
              <a:ext uri="{FF2B5EF4-FFF2-40B4-BE49-F238E27FC236}">
                <a16:creationId xmlns:a16="http://schemas.microsoft.com/office/drawing/2014/main" xmlns="" id="{C07DC5BC-562C-4352-B0FC-128ACAC3A11D}"/>
              </a:ext>
            </a:extLst>
          </p:cNvPr>
          <p:cNvSpPr txBox="1"/>
          <p:nvPr/>
        </p:nvSpPr>
        <p:spPr>
          <a:xfrm>
            <a:off x="1102179" y="2530929"/>
            <a:ext cx="10295164" cy="1569660"/>
          </a:xfrm>
          <a:prstGeom prst="rect">
            <a:avLst/>
          </a:prstGeom>
          <a:noFill/>
        </p:spPr>
        <p:txBody>
          <a:bodyPr wrap="square">
            <a:spAutoFit/>
          </a:bodyPr>
          <a:lstStyle/>
          <a:p>
            <a:pPr algn="ctr"/>
            <a:r>
              <a:rPr lang="ru-RU" sz="2400" b="1" dirty="0">
                <a:solidFill>
                  <a:srgbClr val="FF0000"/>
                </a:solidFill>
                <a:effectLst/>
                <a:latin typeface="Times New Roman" panose="02020603050405020304" pitchFamily="18" charset="0"/>
                <a:ea typeface="Times New Roman" panose="02020603050405020304" pitchFamily="18" charset="0"/>
              </a:rPr>
              <a:t>Ограничения, запреты и обязанности, установленные в целях противодействия коррупции, распространенные на работников организаций, </a:t>
            </a:r>
            <a:r>
              <a:rPr kumimoji="0" lang="ru-RU"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созданных для выполнения задач федеральных органов исполнительной власти, включенные в соответствующие перечни </a:t>
            </a:r>
            <a:endParaRPr lang="ru-RU"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2498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a:spLocks noChangeArrowheads="1"/>
          </p:cNvSpPr>
          <p:nvPr/>
        </p:nvSpPr>
        <p:spPr bwMode="auto">
          <a:xfrm flipH="1">
            <a:off x="200325" y="6389041"/>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Прямоугольник 6"/>
          <p:cNvSpPr>
            <a:spLocks noChangeArrowheads="1"/>
          </p:cNvSpPr>
          <p:nvPr/>
        </p:nvSpPr>
        <p:spPr bwMode="auto">
          <a:xfrm flipH="1">
            <a:off x="200329" y="141406"/>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Прямоугольник 2"/>
          <p:cNvSpPr/>
          <p:nvPr/>
        </p:nvSpPr>
        <p:spPr>
          <a:xfrm>
            <a:off x="2967750" y="2276873"/>
            <a:ext cx="6656642"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400" b="0"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 </a:t>
            </a:r>
            <a:endParaRPr kumimoji="0" lang="ru-RU"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itchFamily="18" charset="0"/>
            </a:endParaRPr>
          </a:p>
        </p:txBody>
      </p:sp>
      <p:graphicFrame>
        <p:nvGraphicFramePr>
          <p:cNvPr id="2" name="Таблица 1">
            <a:extLst>
              <a:ext uri="{FF2B5EF4-FFF2-40B4-BE49-F238E27FC236}">
                <a16:creationId xmlns:a16="http://schemas.microsoft.com/office/drawing/2014/main" xmlns="" id="{75B7377E-6B6E-4487-BB7B-0A45F33F99DF}"/>
              </a:ext>
            </a:extLst>
          </p:cNvPr>
          <p:cNvGraphicFramePr>
            <a:graphicFrameLocks noGrp="1"/>
          </p:cNvGraphicFramePr>
          <p:nvPr>
            <p:extLst>
              <p:ext uri="{D42A27DB-BD31-4B8C-83A1-F6EECF244321}">
                <p14:modId xmlns:p14="http://schemas.microsoft.com/office/powerpoint/2010/main" val="220406171"/>
              </p:ext>
            </p:extLst>
          </p:nvPr>
        </p:nvGraphicFramePr>
        <p:xfrm>
          <a:off x="1190307" y="1721359"/>
          <a:ext cx="10666333" cy="4238570"/>
        </p:xfrm>
        <a:graphic>
          <a:graphicData uri="http://schemas.openxmlformats.org/drawingml/2006/table">
            <a:tbl>
              <a:tblPr firstRow="1" firstCol="1" bandRow="1" bandCol="1"/>
              <a:tblGrid>
                <a:gridCol w="3620796">
                  <a:extLst>
                    <a:ext uri="{9D8B030D-6E8A-4147-A177-3AD203B41FA5}">
                      <a16:colId xmlns:a16="http://schemas.microsoft.com/office/drawing/2014/main" xmlns="" val="2671835190"/>
                    </a:ext>
                  </a:extLst>
                </a:gridCol>
                <a:gridCol w="2446540">
                  <a:extLst>
                    <a:ext uri="{9D8B030D-6E8A-4147-A177-3AD203B41FA5}">
                      <a16:colId xmlns:a16="http://schemas.microsoft.com/office/drawing/2014/main" xmlns="" val="1715617127"/>
                    </a:ext>
                  </a:extLst>
                </a:gridCol>
                <a:gridCol w="4598997">
                  <a:extLst>
                    <a:ext uri="{9D8B030D-6E8A-4147-A177-3AD203B41FA5}">
                      <a16:colId xmlns:a16="http://schemas.microsoft.com/office/drawing/2014/main" xmlns="" val="756264052"/>
                    </a:ext>
                  </a:extLst>
                </a:gridCol>
              </a:tblGrid>
              <a:tr h="256236">
                <a:tc gridSpan="3">
                  <a:txBody>
                    <a:bodyPr/>
                    <a:lstStyle/>
                    <a:p>
                      <a:pPr algn="ctr">
                        <a:lnSpc>
                          <a:spcPts val="1150"/>
                        </a:lnSpc>
                        <a:spcBef>
                          <a:spcPts val="1800"/>
                        </a:spcBef>
                      </a:pPr>
                      <a:r>
                        <a:rPr lang="ru-RU" sz="1300" b="1" u="none" strike="noStrike" spc="-45">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Владение акциями и иными ценными бумагами</a:t>
                      </a:r>
                      <a:endParaRPr lang="ru-RU" sz="1150" spc="-2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450400513"/>
                  </a:ext>
                </a:extLst>
              </a:tr>
              <a:tr h="3982334">
                <a:tc>
                  <a:txBody>
                    <a:bodyPr/>
                    <a:lstStyle/>
                    <a:p>
                      <a:pPr algn="just"/>
                      <a:r>
                        <a:rPr lang="ru-RU" sz="1400" dirty="0">
                          <a:effectLst/>
                          <a:latin typeface="Times New Roman" panose="02020603050405020304" pitchFamily="18" charset="0"/>
                          <a:ea typeface="Times New Roman" panose="02020603050405020304" pitchFamily="18" charset="0"/>
                        </a:rPr>
                        <a:t>Работник обязан передавать в целях предотвращения конфликта интересов принадлежащие ему ценные бумаги (доли участия, паи в уставных (складочных) капиталах организаций) в доверительное управление в соответствии с гражданским законодательством Российской Федерации.</a:t>
                      </a:r>
                    </a:p>
                    <a:p>
                      <a:pPr algn="just"/>
                      <a:r>
                        <a:rPr lang="ru-RU" sz="1400" dirty="0">
                          <a:effectLst/>
                          <a:latin typeface="Times New Roman" panose="02020603050405020304" pitchFamily="18" charset="0"/>
                          <a:ea typeface="Times New Roman" panose="02020603050405020304" pitchFamily="18" charset="0"/>
                        </a:rPr>
                        <a:t>В отношении руководителей унитарных предприятий вопрос о возможности владения акциями, долями участия и др. регулируется статьей 21 Федерального закона от 14.11.2002 </a:t>
                      </a:r>
                      <a:br>
                        <a:rPr lang="ru-RU" sz="1400" dirty="0">
                          <a:effectLst/>
                          <a:latin typeface="Times New Roman" panose="02020603050405020304" pitchFamily="18" charset="0"/>
                          <a:ea typeface="Times New Roman" panose="02020603050405020304" pitchFamily="18" charset="0"/>
                        </a:rPr>
                      </a:br>
                      <a:r>
                        <a:rPr lang="ru-RU" sz="1400" dirty="0">
                          <a:effectLst/>
                          <a:latin typeface="Times New Roman" panose="02020603050405020304" pitchFamily="18" charset="0"/>
                          <a:ea typeface="Times New Roman" panose="02020603050405020304" pitchFamily="18" charset="0"/>
                        </a:rPr>
                        <a:t>№ 161-ФЗ «О государственных и муниципальных унитарных предприятиях».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2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ст. 12.3 Федерального закона № 273-Ф3;</a:t>
                      </a:r>
                      <a:endParaRPr lang="ru-RU" sz="1800"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800" spc="-25" dirty="0">
                          <a:solidFill>
                            <a:srgbClr val="000000"/>
                          </a:solidFill>
                          <a:effectLst/>
                          <a:latin typeface="Times New Roman" panose="02020603050405020304" pitchFamily="18" charset="0"/>
                          <a:ea typeface="Times New Roman" panose="02020603050405020304" pitchFamily="18" charset="0"/>
                        </a:rPr>
                        <a:t>- постановление Правительства  Российской Федерации № 568;</a:t>
                      </a:r>
                      <a:endParaRPr lang="ru-RU" sz="1800" spc="-25"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800" spc="-25" dirty="0">
                          <a:solidFill>
                            <a:srgbClr val="000000"/>
                          </a:solidFill>
                          <a:effectLst/>
                          <a:latin typeface="Times New Roman" panose="02020603050405020304" pitchFamily="18" charset="0"/>
                          <a:ea typeface="Times New Roman" panose="02020603050405020304" pitchFamily="18" charset="0"/>
                        </a:rPr>
                        <a:t>- приказ  ФОИВ</a:t>
                      </a:r>
                      <a:r>
                        <a:rPr lang="ru-RU" sz="1800" dirty="0">
                          <a:solidFill>
                            <a:srgbClr val="000000"/>
                          </a:solidFill>
                          <a:effectLst/>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a:p>
                      <a:r>
                        <a:rPr lang="ru-RU" sz="1200" dirty="0">
                          <a:solidFill>
                            <a:srgbClr val="000000"/>
                          </a:solidFill>
                          <a:effectLst/>
                          <a:latin typeface="Times New Roman" panose="02020603050405020304" pitchFamily="18" charset="0"/>
                          <a:ea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endParaRPr>
                    </a:p>
                    <a:p>
                      <a:r>
                        <a:rPr lang="ru-RU" sz="1200" dirty="0">
                          <a:solidFill>
                            <a:srgbClr val="000000"/>
                          </a:solidFill>
                          <a:effectLst/>
                          <a:latin typeface="Times New Roman" panose="02020603050405020304" pitchFamily="18" charset="0"/>
                          <a:ea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endParaRPr>
                    </a:p>
                    <a:p>
                      <a:r>
                        <a:rPr lang="ru-RU" sz="1200" dirty="0">
                          <a:solidFill>
                            <a:srgbClr val="000000"/>
                          </a:solidFill>
                          <a:effectLst/>
                          <a:latin typeface="Times New Roman" panose="02020603050405020304" pitchFamily="18" charset="0"/>
                          <a:ea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endParaRPr>
                    </a:p>
                    <a:p>
                      <a:pPr indent="449580" algn="just"/>
                      <a:r>
                        <a:rPr lang="ru-RU" sz="1400" b="1" dirty="0">
                          <a:effectLst/>
                          <a:latin typeface="Times New Roman" panose="02020603050405020304" pitchFamily="18" charset="0"/>
                          <a:ea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600" dirty="0">
                          <a:solidFill>
                            <a:srgbClr val="000000"/>
                          </a:solidFill>
                          <a:effectLst/>
                          <a:latin typeface="Times New Roman" panose="02020603050405020304" pitchFamily="18" charset="0"/>
                          <a:ea typeface="Times New Roman" panose="02020603050405020304" pitchFamily="18" charset="0"/>
                        </a:rPr>
                        <a:t>Работник самостоятельно оценивает возможность возникновения конфликта интересов и принимает решение </a:t>
                      </a:r>
                      <a:br>
                        <a:rPr lang="ru-RU" sz="1600" dirty="0">
                          <a:solidFill>
                            <a:srgbClr val="000000"/>
                          </a:solidFill>
                          <a:effectLst/>
                          <a:latin typeface="Times New Roman" panose="02020603050405020304" pitchFamily="18" charset="0"/>
                          <a:ea typeface="Times New Roman" panose="02020603050405020304" pitchFamily="18" charset="0"/>
                        </a:rPr>
                      </a:br>
                      <a:r>
                        <a:rPr lang="ru-RU" sz="1600" dirty="0">
                          <a:solidFill>
                            <a:srgbClr val="000000"/>
                          </a:solidFill>
                          <a:effectLst/>
                          <a:latin typeface="Times New Roman" panose="02020603050405020304" pitchFamily="18" charset="0"/>
                          <a:ea typeface="Times New Roman" panose="02020603050405020304" pitchFamily="18" charset="0"/>
                        </a:rPr>
                        <a:t>о необходимости передачи принадлежащих ему ценных бумаг, акций (долей участия </a:t>
                      </a:r>
                      <a:br>
                        <a:rPr lang="ru-RU" sz="1600" dirty="0">
                          <a:solidFill>
                            <a:srgbClr val="000000"/>
                          </a:solidFill>
                          <a:effectLst/>
                          <a:latin typeface="Times New Roman" panose="02020603050405020304" pitchFamily="18" charset="0"/>
                          <a:ea typeface="Times New Roman" panose="02020603050405020304" pitchFamily="18" charset="0"/>
                        </a:rPr>
                      </a:br>
                      <a:r>
                        <a:rPr lang="ru-RU" sz="1600" dirty="0">
                          <a:solidFill>
                            <a:srgbClr val="000000"/>
                          </a:solidFill>
                          <a:effectLst/>
                          <a:latin typeface="Times New Roman" panose="02020603050405020304" pitchFamily="18" charset="0"/>
                          <a:ea typeface="Times New Roman" panose="02020603050405020304" pitchFamily="18" charset="0"/>
                        </a:rPr>
                        <a:t>в уставных </a:t>
                      </a:r>
                      <a:r>
                        <a:rPr lang="ru-RU" sz="1600" dirty="0">
                          <a:effectLst/>
                          <a:latin typeface="Times New Roman" panose="02020603050405020304" pitchFamily="18" charset="0"/>
                          <a:ea typeface="Times New Roman" panose="02020603050405020304" pitchFamily="18" charset="0"/>
                        </a:rPr>
                        <a:t>(складочных)</a:t>
                      </a:r>
                      <a:r>
                        <a:rPr lang="ru-RU" sz="1600" dirty="0">
                          <a:solidFill>
                            <a:srgbClr val="000000"/>
                          </a:solidFill>
                          <a:effectLst/>
                          <a:latin typeface="Times New Roman" panose="02020603050405020304" pitchFamily="18" charset="0"/>
                          <a:ea typeface="Times New Roman" panose="02020603050405020304" pitchFamily="18" charset="0"/>
                        </a:rPr>
                        <a:t> капиталах организаций) в доверительное управление  либо может обратиться в Комиссию в целях получения решения Комиссии о необходимости передачи ценных бумаг, акций (долей участия в уставных капиталах организаций) в доверительное управление.</a:t>
                      </a:r>
                      <a:endParaRPr lang="ru-RU"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08578603"/>
                  </a:ext>
                </a:extLst>
              </a:tr>
            </a:tbl>
          </a:graphicData>
        </a:graphic>
      </p:graphicFrame>
    </p:spTree>
    <p:extLst>
      <p:ext uri="{BB962C8B-B14F-4D97-AF65-F5344CB8AC3E}">
        <p14:creationId xmlns:p14="http://schemas.microsoft.com/office/powerpoint/2010/main" val="4271504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a:spLocks noChangeArrowheads="1"/>
          </p:cNvSpPr>
          <p:nvPr/>
        </p:nvSpPr>
        <p:spPr bwMode="auto">
          <a:xfrm flipH="1">
            <a:off x="200325" y="6389041"/>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Прямоугольник 6"/>
          <p:cNvSpPr>
            <a:spLocks noChangeArrowheads="1"/>
          </p:cNvSpPr>
          <p:nvPr/>
        </p:nvSpPr>
        <p:spPr bwMode="auto">
          <a:xfrm flipH="1">
            <a:off x="200329" y="141406"/>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Прямоугольник 2"/>
          <p:cNvSpPr/>
          <p:nvPr/>
        </p:nvSpPr>
        <p:spPr>
          <a:xfrm>
            <a:off x="2967750" y="2276873"/>
            <a:ext cx="6656642"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400" b="0"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 </a:t>
            </a:r>
            <a:endParaRPr kumimoji="0" lang="ru-RU"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itchFamily="18" charset="0"/>
            </a:endParaRPr>
          </a:p>
        </p:txBody>
      </p:sp>
      <p:graphicFrame>
        <p:nvGraphicFramePr>
          <p:cNvPr id="2" name="Таблица 1">
            <a:extLst>
              <a:ext uri="{FF2B5EF4-FFF2-40B4-BE49-F238E27FC236}">
                <a16:creationId xmlns:a16="http://schemas.microsoft.com/office/drawing/2014/main" xmlns="" id="{4512D925-5B55-4267-BD0B-4144B4E45EBE}"/>
              </a:ext>
            </a:extLst>
          </p:cNvPr>
          <p:cNvGraphicFramePr>
            <a:graphicFrameLocks noGrp="1"/>
          </p:cNvGraphicFramePr>
          <p:nvPr>
            <p:extLst>
              <p:ext uri="{D42A27DB-BD31-4B8C-83A1-F6EECF244321}">
                <p14:modId xmlns:p14="http://schemas.microsoft.com/office/powerpoint/2010/main" val="352374620"/>
              </p:ext>
            </p:extLst>
          </p:nvPr>
        </p:nvGraphicFramePr>
        <p:xfrm>
          <a:off x="165906" y="453738"/>
          <a:ext cx="11703304" cy="6196705"/>
        </p:xfrm>
        <a:graphic>
          <a:graphicData uri="http://schemas.openxmlformats.org/drawingml/2006/table">
            <a:tbl>
              <a:tblPr firstRow="1" firstCol="1" bandRow="1" bandCol="1"/>
              <a:tblGrid>
                <a:gridCol w="3936994">
                  <a:extLst>
                    <a:ext uri="{9D8B030D-6E8A-4147-A177-3AD203B41FA5}">
                      <a16:colId xmlns:a16="http://schemas.microsoft.com/office/drawing/2014/main" xmlns="" val="3536540154"/>
                    </a:ext>
                  </a:extLst>
                </a:gridCol>
                <a:gridCol w="2696825">
                  <a:extLst>
                    <a:ext uri="{9D8B030D-6E8A-4147-A177-3AD203B41FA5}">
                      <a16:colId xmlns:a16="http://schemas.microsoft.com/office/drawing/2014/main" xmlns="" val="2053126320"/>
                    </a:ext>
                  </a:extLst>
                </a:gridCol>
                <a:gridCol w="5069485">
                  <a:extLst>
                    <a:ext uri="{9D8B030D-6E8A-4147-A177-3AD203B41FA5}">
                      <a16:colId xmlns:a16="http://schemas.microsoft.com/office/drawing/2014/main" xmlns="" val="2242513178"/>
                    </a:ext>
                  </a:extLst>
                </a:gridCol>
              </a:tblGrid>
              <a:tr h="378678">
                <a:tc gridSpan="3">
                  <a:txBody>
                    <a:bodyPr/>
                    <a:lstStyle/>
                    <a:p>
                      <a:pPr algn="ctr"/>
                      <a:r>
                        <a:rPr lang="ru-RU" sz="1400" b="1" dirty="0">
                          <a:effectLst/>
                          <a:latin typeface="Times New Roman" panose="02020603050405020304" pitchFamily="18" charset="0"/>
                          <a:ea typeface="Times New Roman" panose="02020603050405020304" pitchFamily="18" charset="0"/>
                        </a:rPr>
                        <a:t>Открытие (наличие) счетов (вкладов), хранение наличных денежных средств и ценностей в иностранных банках, расположенных за пределами территории Российской Федерации, владение и (или) пользование иностранными </a:t>
                      </a:r>
                      <a:br>
                        <a:rPr lang="ru-RU" sz="1400" b="1" dirty="0">
                          <a:effectLst/>
                          <a:latin typeface="Times New Roman" panose="02020603050405020304" pitchFamily="18" charset="0"/>
                          <a:ea typeface="Times New Roman" panose="02020603050405020304" pitchFamily="18" charset="0"/>
                        </a:rPr>
                      </a:br>
                      <a:r>
                        <a:rPr lang="ru-RU" sz="1400" b="1" dirty="0">
                          <a:effectLst/>
                          <a:latin typeface="Times New Roman" panose="02020603050405020304" pitchFamily="18" charset="0"/>
                          <a:ea typeface="Times New Roman" panose="02020603050405020304" pitchFamily="18" charset="0"/>
                        </a:rPr>
                        <a:t>финансовыми инструментами</a:t>
                      </a:r>
                      <a:endParaRPr lang="ru-RU" sz="1400" dirty="0">
                        <a:effectLst/>
                        <a:latin typeface="Times New Roman" panose="02020603050405020304" pitchFamily="18" charset="0"/>
                        <a:ea typeface="Times New Roman" panose="02020603050405020304" pitchFamily="18" charset="0"/>
                      </a:endParaRPr>
                    </a:p>
                  </a:txBody>
                  <a:tcPr marL="40540" marR="405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2801538916"/>
                  </a:ext>
                </a:extLst>
              </a:tr>
              <a:tr h="5556625">
                <a:tc>
                  <a:txBody>
                    <a:bodyPr/>
                    <a:lstStyle/>
                    <a:p>
                      <a:pPr algn="just"/>
                      <a:r>
                        <a:rPr lang="ru-RU" sz="1200" dirty="0">
                          <a:solidFill>
                            <a:srgbClr val="000000"/>
                          </a:solidFill>
                          <a:effectLst/>
                          <a:latin typeface="Times New Roman" panose="02020603050405020304" pitchFamily="18" charset="0"/>
                          <a:ea typeface="Times New Roman" panose="02020603050405020304" pitchFamily="18" charset="0"/>
                        </a:rPr>
                        <a:t>Работникам, занимающим </a:t>
                      </a:r>
                      <a:r>
                        <a:rPr lang="ru-RU" sz="1200" dirty="0">
                          <a:effectLst/>
                          <a:latin typeface="Times New Roman" panose="02020603050405020304" pitchFamily="18" charset="0"/>
                          <a:ea typeface="Times New Roman" panose="02020603050405020304" pitchFamily="18" charset="0"/>
                        </a:rPr>
                        <a:t>должности, включенные в перечень должностей, замещение которых влечет за собой запрет работникам организаций, находящихся в ведении Министерства финансов Российской Федерации, открывать и иметь счета (вклады), хранить наличные денежные средства и ценности в иностранных банках, расположенных за пределами территории Российской Федерации, владеть и (или) пользоваться иностранными финансовыми инструментами, утвержденный приказом Минфина России от 20.12.2017 </a:t>
                      </a:r>
                      <a:br>
                        <a:rPr lang="ru-RU" sz="1200" dirty="0">
                          <a:effectLst/>
                          <a:latin typeface="Times New Roman" panose="02020603050405020304" pitchFamily="18" charset="0"/>
                          <a:ea typeface="Times New Roman" panose="02020603050405020304" pitchFamily="18" charset="0"/>
                        </a:rPr>
                      </a:br>
                      <a:r>
                        <a:rPr lang="ru-RU" sz="1200" dirty="0">
                          <a:effectLst/>
                          <a:latin typeface="Times New Roman" panose="02020603050405020304" pitchFamily="18" charset="0"/>
                          <a:ea typeface="Times New Roman" panose="02020603050405020304" pitchFamily="18" charset="0"/>
                        </a:rPr>
                        <a:t>№ 241н (далее – перечень, утвержденный приказом Минфина России № 241н), </a:t>
                      </a:r>
                      <a:r>
                        <a:rPr lang="ru-RU" sz="1200" dirty="0">
                          <a:solidFill>
                            <a:srgbClr val="000000"/>
                          </a:solidFill>
                          <a:effectLst/>
                          <a:latin typeface="Times New Roman" panose="02020603050405020304" pitchFamily="18" charset="0"/>
                          <a:ea typeface="Times New Roman" panose="02020603050405020304" pitchFamily="18" charset="0"/>
                        </a:rPr>
                        <a:t>запрещается открывать и иметь счета (вклады), хранить наличные денежные средства и ценности в иностранных банках, расположенных за пределами территории Российской Федерации, владеть и (или) пользоваться иностранными финансовыми инструментами. </a:t>
                      </a:r>
                      <a:endParaRPr lang="ru-RU" sz="1200" dirty="0">
                        <a:effectLst/>
                        <a:latin typeface="Times New Roman" panose="02020603050405020304" pitchFamily="18" charset="0"/>
                        <a:ea typeface="Times New Roman" panose="02020603050405020304" pitchFamily="18" charset="0"/>
                      </a:endParaRPr>
                    </a:p>
                    <a:p>
                      <a:pPr algn="just"/>
                      <a:r>
                        <a:rPr lang="ru-RU" sz="1200" dirty="0">
                          <a:solidFill>
                            <a:srgbClr val="000000"/>
                          </a:solidFill>
                          <a:effectLst/>
                          <a:latin typeface="Times New Roman" panose="02020603050405020304" pitchFamily="18" charset="0"/>
                          <a:ea typeface="Times New Roman" panose="02020603050405020304" pitchFamily="18" charset="0"/>
                        </a:rPr>
                        <a:t>Работники, занимающие должности, включенные в </a:t>
                      </a:r>
                      <a:r>
                        <a:rPr lang="ru-RU" sz="1200" dirty="0">
                          <a:effectLst/>
                          <a:latin typeface="Times New Roman" panose="02020603050405020304" pitchFamily="18" charset="0"/>
                          <a:ea typeface="Times New Roman" panose="02020603050405020304" pitchFamily="18" charset="0"/>
                        </a:rPr>
                        <a:t>перечень, утвержденный приказом Минфина России № 241н</a:t>
                      </a:r>
                      <a:r>
                        <a:rPr lang="ru-RU" sz="1200" dirty="0">
                          <a:solidFill>
                            <a:srgbClr val="000000"/>
                          </a:solidFill>
                          <a:effectLst/>
                          <a:latin typeface="Times New Roman" panose="02020603050405020304" pitchFamily="18" charset="0"/>
                          <a:ea typeface="Times New Roman" panose="02020603050405020304" pitchFamily="18" charset="0"/>
                        </a:rPr>
                        <a:t>, при представлении сведений о доходах, об имуществе и обязательствах имущественного характера указывают сведения о принадлежащем им, их супругам и несовершеннолетним детям недвижимом имуществе, находящемся за пределами территории Российской Федерации, об источниках получения средств, за счет которых приобретено указанное имущество, о своих обязательствах имущественного характера за пределами территории Российской Федерации, а также сведения о таких обязательствах своих супруг (супругов) и несовершеннолетних детей.</a:t>
                      </a:r>
                      <a:endParaRPr lang="ru-RU" sz="1200" dirty="0">
                        <a:effectLst/>
                        <a:latin typeface="Times New Roman" panose="02020603050405020304" pitchFamily="18" charset="0"/>
                        <a:ea typeface="Times New Roman" panose="02020603050405020304" pitchFamily="18" charset="0"/>
                      </a:endParaRPr>
                    </a:p>
                  </a:txBody>
                  <a:tcPr marL="40540" marR="405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2000" dirty="0">
                          <a:solidFill>
                            <a:srgbClr val="000000"/>
                          </a:solidFill>
                          <a:effectLst/>
                          <a:latin typeface="Times New Roman" panose="02020603050405020304" pitchFamily="18" charset="0"/>
                          <a:ea typeface="Times New Roman" panose="02020603050405020304" pitchFamily="18" charset="0"/>
                        </a:rPr>
                        <a:t>- </a:t>
                      </a:r>
                      <a:r>
                        <a:rPr lang="ru-RU" sz="2000" dirty="0">
                          <a:effectLst/>
                          <a:latin typeface="Times New Roman" panose="02020603050405020304" pitchFamily="18" charset="0"/>
                          <a:ea typeface="Times New Roman" panose="02020603050405020304" pitchFamily="18" charset="0"/>
                        </a:rPr>
                        <a:t>ст. 2, ст. 3 и ст. 4 Федерального закона № 79-ФЗ; </a:t>
                      </a:r>
                    </a:p>
                    <a:p>
                      <a:pPr algn="just"/>
                      <a:r>
                        <a:rPr lang="ru-RU" sz="2000" dirty="0">
                          <a:solidFill>
                            <a:srgbClr val="000000"/>
                          </a:solidFill>
                          <a:effectLst/>
                          <a:latin typeface="Times New Roman" panose="02020603050405020304" pitchFamily="18" charset="0"/>
                          <a:ea typeface="Times New Roman" panose="02020603050405020304" pitchFamily="18" charset="0"/>
                        </a:rPr>
                        <a:t>- </a:t>
                      </a:r>
                      <a:r>
                        <a:rPr lang="ru-RU" sz="2000" dirty="0">
                          <a:effectLst/>
                          <a:latin typeface="Times New Roman" panose="02020603050405020304" pitchFamily="18" charset="0"/>
                          <a:ea typeface="Times New Roman" panose="02020603050405020304" pitchFamily="18" charset="0"/>
                        </a:rPr>
                        <a:t>Приказы ФОИВ</a:t>
                      </a:r>
                    </a:p>
                  </a:txBody>
                  <a:tcPr marL="40540" marR="405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200" dirty="0">
                          <a:effectLst/>
                          <a:latin typeface="Times New Roman" panose="02020603050405020304" pitchFamily="18" charset="0"/>
                          <a:ea typeface="Times New Roman" panose="02020603050405020304" pitchFamily="18" charset="0"/>
                        </a:rPr>
                        <a:t>Работники обязаны в течение трех месяцев со дня замещения соответствующей должности закрыть счета (вклады), прекратить хранение наличных денежных средств и ценностей в иностранных банках, расположенных за пределами территории Российской Федерации, и (или) осуществить отчуждение иностранных финансовых инструментов, а также прекратить доверительное управление имуществом, которое предусматривает инвестирование в иностранные финансовые инструменты и учредителями управления в котором они выступают. </a:t>
                      </a:r>
                    </a:p>
                    <a:p>
                      <a:pPr algn="just"/>
                      <a:r>
                        <a:rPr lang="ru-RU" sz="1200" dirty="0">
                          <a:effectLst/>
                          <a:latin typeface="Times New Roman" panose="02020603050405020304" pitchFamily="18" charset="0"/>
                          <a:ea typeface="Times New Roman" panose="02020603050405020304" pitchFamily="18" charset="0"/>
                        </a:rPr>
                        <a:t>В случае, если работник не может выполнить требования, в связи с арестом, запретом распоряжения, наложенными компетентными органами иностранного государства в соответствии с законодательством данного иностранного государства, на территории которого находятся счета (вклады), осуществляется хранение наличных денежных средств и ценностей в иностранном банке и (или) имеются иностранные финансовые инструменты, или в связи с иными обстоятельствами, не зависящими от его воли, работнику необходимо представить в Отдел по профилактике коррупционных и иных правонарушений адресованное  в Комиссию заявление о невозможности выполнить требования Федерального </a:t>
                      </a:r>
                      <a:r>
                        <a:rPr lang="ru-RU" sz="1200" u="none" strike="noStrike" dirty="0">
                          <a:solidFill>
                            <a:srgbClr val="0563C1"/>
                          </a:solidFill>
                          <a:effectLst/>
                          <a:latin typeface="Times New Roman" panose="02020603050405020304" pitchFamily="18" charset="0"/>
                          <a:ea typeface="Times New Roman" panose="02020603050405020304" pitchFamily="18" charset="0"/>
                          <a:hlinkClick r:id="rId2"/>
                        </a:rPr>
                        <a:t>закона</a:t>
                      </a:r>
                      <a:r>
                        <a:rPr lang="ru-RU" sz="1200" dirty="0">
                          <a:effectLst/>
                          <a:latin typeface="Times New Roman" panose="02020603050405020304" pitchFamily="18" charset="0"/>
                          <a:ea typeface="Times New Roman" panose="02020603050405020304" pitchFamily="18" charset="0"/>
                        </a:rPr>
                        <a:t> № 79-ФЗ. </a:t>
                      </a:r>
                    </a:p>
                    <a:p>
                      <a:pPr algn="just"/>
                      <a:r>
                        <a:rPr lang="ru-RU" sz="1200" dirty="0">
                          <a:effectLst/>
                          <a:latin typeface="Times New Roman" panose="02020603050405020304" pitchFamily="18" charset="0"/>
                          <a:ea typeface="Times New Roman" panose="02020603050405020304" pitchFamily="18" charset="0"/>
                        </a:rPr>
                        <a:t>Каждый случай невыполнения требований, предусмотренных </a:t>
                      </a:r>
                      <a:r>
                        <a:rPr lang="ru-RU" sz="1200" u="none" strike="noStrike" dirty="0">
                          <a:solidFill>
                            <a:srgbClr val="0563C1"/>
                          </a:solidFill>
                          <a:effectLst/>
                          <a:latin typeface="Times New Roman" panose="02020603050405020304" pitchFamily="18" charset="0"/>
                          <a:ea typeface="Times New Roman" panose="02020603050405020304" pitchFamily="18" charset="0"/>
                          <a:hlinkClick r:id="rId3" tooltip="1. Лица, указанные в пунктах 1 и 2 части 1 статьи 2 настоящего Федерального закона, обязаны в течение трех месяцев со дня вступления в силу настоящего Федерального закона закрыть счета (вклады), прекратить хранение наличных денежных средств и ценностей в "/>
                        </a:rPr>
                        <a:t>частью 1</a:t>
                      </a:r>
                      <a:r>
                        <a:rPr lang="ru-RU" sz="1200" dirty="0">
                          <a:effectLst/>
                          <a:latin typeface="Times New Roman" panose="02020603050405020304" pitchFamily="18" charset="0"/>
                          <a:ea typeface="Times New Roman" panose="02020603050405020304" pitchFamily="18" charset="0"/>
                        </a:rPr>
                        <a:t> статьи 3 и (или) </a:t>
                      </a:r>
                      <a:r>
                        <a:rPr lang="ru-RU" sz="1200" u="none" strike="noStrike" dirty="0">
                          <a:solidFill>
                            <a:srgbClr val="0563C1"/>
                          </a:solidFill>
                          <a:effectLst/>
                          <a:latin typeface="Times New Roman" panose="02020603050405020304" pitchFamily="18" charset="0"/>
                          <a:ea typeface="Times New Roman" panose="02020603050405020304" pitchFamily="18" charset="0"/>
                          <a:hlinkClick r:id="rId4" tooltip="3. Лица, указанные в части 1 статьи 2 настоящего Федерального закона, обязаны в течение трех месяцев со дня замещения (занятия) гражданином должности, указанной в пункте 1 части 1 статьи 2 настоящего Федерального закона, закрыть счета (вклады), прекратить"/>
                        </a:rPr>
                        <a:t>частью 3 статьи 4</a:t>
                      </a:r>
                      <a:r>
                        <a:rPr lang="ru-RU" sz="1200" dirty="0">
                          <a:effectLst/>
                          <a:latin typeface="Times New Roman" panose="02020603050405020304" pitchFamily="18" charset="0"/>
                          <a:ea typeface="Times New Roman" panose="02020603050405020304" pitchFamily="18" charset="0"/>
                        </a:rPr>
                        <a:t> Федерального закона № 79-ФЗ, подлежит рассмотрению в установленном порядке на заседании Комиссии.</a:t>
                      </a:r>
                    </a:p>
                    <a:p>
                      <a:pPr algn="just"/>
                      <a:r>
                        <a:rPr lang="ru-RU" sz="1200" dirty="0">
                          <a:effectLst/>
                          <a:latin typeface="Times New Roman" panose="02020603050405020304" pitchFamily="18" charset="0"/>
                          <a:ea typeface="Times New Roman" panose="02020603050405020304" pitchFamily="18" charset="0"/>
                        </a:rPr>
                        <a:t> </a:t>
                      </a:r>
                    </a:p>
                  </a:txBody>
                  <a:tcPr marL="40540" marR="405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4844521"/>
                  </a:ext>
                </a:extLst>
              </a:tr>
            </a:tbl>
          </a:graphicData>
        </a:graphic>
      </p:graphicFrame>
    </p:spTree>
    <p:extLst>
      <p:ext uri="{BB962C8B-B14F-4D97-AF65-F5344CB8AC3E}">
        <p14:creationId xmlns:p14="http://schemas.microsoft.com/office/powerpoint/2010/main" val="3861664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a:spLocks noChangeArrowheads="1"/>
          </p:cNvSpPr>
          <p:nvPr/>
        </p:nvSpPr>
        <p:spPr bwMode="auto">
          <a:xfrm flipH="1">
            <a:off x="200325" y="6389041"/>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Прямоугольник 6"/>
          <p:cNvSpPr>
            <a:spLocks noChangeArrowheads="1"/>
          </p:cNvSpPr>
          <p:nvPr/>
        </p:nvSpPr>
        <p:spPr bwMode="auto">
          <a:xfrm flipH="1">
            <a:off x="200329" y="141406"/>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Прямоугольник 2"/>
          <p:cNvSpPr/>
          <p:nvPr/>
        </p:nvSpPr>
        <p:spPr>
          <a:xfrm>
            <a:off x="2967750" y="2276873"/>
            <a:ext cx="6656642"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400" b="0"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 </a:t>
            </a:r>
            <a:endParaRPr kumimoji="0" lang="ru-RU"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itchFamily="18" charset="0"/>
            </a:endParaRPr>
          </a:p>
        </p:txBody>
      </p:sp>
      <p:graphicFrame>
        <p:nvGraphicFramePr>
          <p:cNvPr id="2" name="Таблица 1">
            <a:extLst>
              <a:ext uri="{FF2B5EF4-FFF2-40B4-BE49-F238E27FC236}">
                <a16:creationId xmlns:a16="http://schemas.microsoft.com/office/drawing/2014/main" xmlns="" id="{36710A88-8905-4FF5-9578-7735FE49D68D}"/>
              </a:ext>
            </a:extLst>
          </p:cNvPr>
          <p:cNvGraphicFramePr>
            <a:graphicFrameLocks noGrp="1"/>
          </p:cNvGraphicFramePr>
          <p:nvPr>
            <p:extLst>
              <p:ext uri="{D42A27DB-BD31-4B8C-83A1-F6EECF244321}">
                <p14:modId xmlns:p14="http://schemas.microsoft.com/office/powerpoint/2010/main" val="2058646607"/>
              </p:ext>
            </p:extLst>
          </p:nvPr>
        </p:nvGraphicFramePr>
        <p:xfrm>
          <a:off x="244929" y="1721359"/>
          <a:ext cx="11611711" cy="4481724"/>
        </p:xfrm>
        <a:graphic>
          <a:graphicData uri="http://schemas.openxmlformats.org/drawingml/2006/table">
            <a:tbl>
              <a:tblPr firstRow="1" firstCol="1" bandRow="1" bandCol="1"/>
              <a:tblGrid>
                <a:gridCol w="3912251">
                  <a:extLst>
                    <a:ext uri="{9D8B030D-6E8A-4147-A177-3AD203B41FA5}">
                      <a16:colId xmlns:a16="http://schemas.microsoft.com/office/drawing/2014/main" xmlns="" val="1901003846"/>
                    </a:ext>
                  </a:extLst>
                </a:gridCol>
                <a:gridCol w="2673612">
                  <a:extLst>
                    <a:ext uri="{9D8B030D-6E8A-4147-A177-3AD203B41FA5}">
                      <a16:colId xmlns:a16="http://schemas.microsoft.com/office/drawing/2014/main" xmlns="" val="4216767205"/>
                    </a:ext>
                  </a:extLst>
                </a:gridCol>
                <a:gridCol w="5025848">
                  <a:extLst>
                    <a:ext uri="{9D8B030D-6E8A-4147-A177-3AD203B41FA5}">
                      <a16:colId xmlns:a16="http://schemas.microsoft.com/office/drawing/2014/main" xmlns="" val="1727284337"/>
                    </a:ext>
                  </a:extLst>
                </a:gridCol>
              </a:tblGrid>
              <a:tr h="313520">
                <a:tc>
                  <a:txBody>
                    <a:bodyPr/>
                    <a:lstStyle/>
                    <a:p>
                      <a:pPr algn="ctr"/>
                      <a:r>
                        <a:rPr lang="ru-RU" sz="1200" b="1">
                          <a:effectLst/>
                          <a:latin typeface="Times New Roman" panose="02020603050405020304" pitchFamily="18" charset="0"/>
                          <a:ea typeface="Times New Roman" panose="02020603050405020304" pitchFamily="18" charset="0"/>
                        </a:rPr>
                        <a:t>Содержание запрета/ограничения/обязанности</a:t>
                      </a:r>
                      <a:endParaRPr lang="ru-RU" sz="1200">
                        <a:effectLst/>
                        <a:latin typeface="Times New Roman" panose="02020603050405020304" pitchFamily="18" charset="0"/>
                        <a:ea typeface="Times New Roman" panose="02020603050405020304" pitchFamily="18" charset="0"/>
                      </a:endParaRPr>
                    </a:p>
                  </a:txBody>
                  <a:tcPr marL="52993" marR="52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200" b="1">
                          <a:effectLst/>
                          <a:latin typeface="Times New Roman" panose="02020603050405020304" pitchFamily="18" charset="0"/>
                          <a:ea typeface="Times New Roman" panose="02020603050405020304" pitchFamily="18" charset="0"/>
                        </a:rPr>
                        <a:t>Основание</a:t>
                      </a:r>
                      <a:endParaRPr lang="ru-RU" sz="1200">
                        <a:effectLst/>
                        <a:latin typeface="Times New Roman" panose="02020603050405020304" pitchFamily="18" charset="0"/>
                        <a:ea typeface="Times New Roman" panose="02020603050405020304" pitchFamily="18" charset="0"/>
                      </a:endParaRPr>
                    </a:p>
                  </a:txBody>
                  <a:tcPr marL="52993" marR="52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200" b="1">
                          <a:effectLst/>
                          <a:latin typeface="Times New Roman" panose="02020603050405020304" pitchFamily="18" charset="0"/>
                          <a:ea typeface="Times New Roman" panose="02020603050405020304" pitchFamily="18" charset="0"/>
                        </a:rPr>
                        <a:t>Необходимые действия </a:t>
                      </a:r>
                      <a:endParaRPr lang="ru-RU" sz="1200">
                        <a:effectLst/>
                        <a:latin typeface="Times New Roman" panose="02020603050405020304" pitchFamily="18" charset="0"/>
                        <a:ea typeface="Times New Roman" panose="02020603050405020304" pitchFamily="18" charset="0"/>
                      </a:endParaRPr>
                    </a:p>
                  </a:txBody>
                  <a:tcPr marL="52993" marR="52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26401858"/>
                  </a:ext>
                </a:extLst>
              </a:tr>
              <a:tr h="156760">
                <a:tc gridSpan="3">
                  <a:txBody>
                    <a:bodyPr/>
                    <a:lstStyle/>
                    <a:p>
                      <a:pPr marL="914400"/>
                      <a:r>
                        <a:rPr lang="ru-RU" sz="1200" b="1">
                          <a:effectLst/>
                          <a:latin typeface="Times New Roman" panose="02020603050405020304" pitchFamily="18" charset="0"/>
                          <a:ea typeface="Times New Roman" panose="02020603050405020304" pitchFamily="18" charset="0"/>
                        </a:rPr>
                        <a:t>Представление сведений о доходах, об имуществе и обязательствах имущественного характера</a:t>
                      </a:r>
                      <a:endParaRPr lang="ru-RU" sz="1200">
                        <a:effectLst/>
                        <a:latin typeface="Times New Roman" panose="02020603050405020304" pitchFamily="18" charset="0"/>
                        <a:ea typeface="Times New Roman" panose="02020603050405020304" pitchFamily="18" charset="0"/>
                      </a:endParaRPr>
                    </a:p>
                  </a:txBody>
                  <a:tcPr marL="52993" marR="52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287093356"/>
                  </a:ext>
                </a:extLst>
              </a:tr>
              <a:tr h="3985324">
                <a:tc>
                  <a:txBody>
                    <a:bodyPr/>
                    <a:lstStyle/>
                    <a:p>
                      <a:pPr algn="just"/>
                      <a:r>
                        <a:rPr lang="ru-RU" sz="1600" dirty="0">
                          <a:solidFill>
                            <a:srgbClr val="000000"/>
                          </a:solidFill>
                          <a:effectLst/>
                          <a:latin typeface="Times New Roman" panose="02020603050405020304" pitchFamily="18" charset="0"/>
                          <a:ea typeface="Times New Roman" panose="02020603050405020304" pitchFamily="18" charset="0"/>
                        </a:rPr>
                        <a:t>Работники организаций, созданных для выполнения задач, поставленных перед ФОИВ Российской Федерации, замещающие должности, включенные в Перечень должностей (далее </a:t>
                      </a:r>
                      <a:r>
                        <a:rPr lang="ru-RU" sz="1600" dirty="0">
                          <a:effectLst/>
                          <a:latin typeface="Times New Roman" panose="02020603050405020304" pitchFamily="18" charset="0"/>
                          <a:ea typeface="Times New Roman" panose="02020603050405020304" pitchFamily="18" charset="0"/>
                        </a:rPr>
                        <a:t>–</a:t>
                      </a:r>
                      <a:r>
                        <a:rPr lang="ru-RU" sz="1600" dirty="0">
                          <a:solidFill>
                            <a:srgbClr val="000000"/>
                          </a:solidFill>
                          <a:effectLst/>
                          <a:latin typeface="Times New Roman" panose="02020603050405020304" pitchFamily="18" charset="0"/>
                          <a:ea typeface="Times New Roman" panose="02020603050405020304" pitchFamily="18" charset="0"/>
                        </a:rPr>
                        <a:t> работники, организации), обязаны ежегодно </a:t>
                      </a:r>
                      <a:r>
                        <a:rPr lang="ru-RU" sz="1600" dirty="0">
                          <a:effectLst/>
                          <a:latin typeface="Times New Roman" panose="02020603050405020304" pitchFamily="18" charset="0"/>
                          <a:ea typeface="Times New Roman" panose="02020603050405020304" pitchFamily="18" charset="0"/>
                        </a:rPr>
                        <a:t>представлять в установленном </a:t>
                      </a:r>
                      <a:r>
                        <a:rPr lang="ru-RU" sz="1600" u="none" strike="noStrike"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порядке</a:t>
                      </a:r>
                      <a:r>
                        <a:rPr lang="ru-RU" sz="1600" dirty="0">
                          <a:effectLst/>
                          <a:latin typeface="Times New Roman" panose="02020603050405020304" pitchFamily="18" charset="0"/>
                          <a:ea typeface="Times New Roman" panose="02020603050405020304" pitchFamily="18" charset="0"/>
                        </a:rPr>
                        <a:t> сведения о своих доходах, расходах, об имуществе и обязательствах имущественного характера, а также о доходах, расходах, об имуществе и обязательствах имущественного характера своих супруги (супруга) и несовершеннолетних детей.</a:t>
                      </a:r>
                    </a:p>
                  </a:txBody>
                  <a:tcPr marL="52993" marR="52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200" dirty="0">
                          <a:solidFill>
                            <a:srgbClr val="000000"/>
                          </a:solidFill>
                          <a:effectLst/>
                          <a:latin typeface="Times New Roman" panose="02020603050405020304" pitchFamily="18" charset="0"/>
                          <a:ea typeface="Times New Roman" panose="02020603050405020304" pitchFamily="18" charset="0"/>
                        </a:rPr>
                        <a:t>- ст. </a:t>
                      </a:r>
                      <a:r>
                        <a:rPr lang="ru-RU" sz="1200" b="0"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8, 8.1</a:t>
                      </a:r>
                      <a:r>
                        <a:rPr lang="ru-RU" sz="1200" b="1"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dirty="0">
                          <a:solidFill>
                            <a:srgbClr val="000000"/>
                          </a:solidFill>
                          <a:effectLst/>
                          <a:latin typeface="Times New Roman" panose="02020603050405020304" pitchFamily="18" charset="0"/>
                          <a:ea typeface="Times New Roman" panose="02020603050405020304" pitchFamily="18" charset="0"/>
                        </a:rPr>
                        <a:t>Федерального закона № 273-Ф3;</a:t>
                      </a:r>
                      <a:endParaRPr lang="ru-RU" sz="1200" dirty="0">
                        <a:effectLst/>
                        <a:latin typeface="Times New Roman" panose="02020603050405020304" pitchFamily="18" charset="0"/>
                        <a:ea typeface="Times New Roman" panose="02020603050405020304" pitchFamily="18" charset="0"/>
                      </a:endParaRPr>
                    </a:p>
                    <a:p>
                      <a:pPr algn="just"/>
                      <a:r>
                        <a:rPr lang="ru-RU" sz="1200" dirty="0">
                          <a:solidFill>
                            <a:srgbClr val="000000"/>
                          </a:solidFill>
                          <a:effectLst/>
                          <a:latin typeface="Times New Roman" panose="02020603050405020304" pitchFamily="18" charset="0"/>
                          <a:ea typeface="Times New Roman" panose="02020603050405020304" pitchFamily="18" charset="0"/>
                        </a:rPr>
                        <a:t>- Указ Президента Российской Федерации № 309;</a:t>
                      </a:r>
                      <a:endParaRPr lang="ru-RU" sz="1200" dirty="0">
                        <a:effectLst/>
                        <a:latin typeface="Times New Roman" panose="02020603050405020304" pitchFamily="18" charset="0"/>
                        <a:ea typeface="Times New Roman" panose="02020603050405020304" pitchFamily="18" charset="0"/>
                      </a:endParaRPr>
                    </a:p>
                    <a:p>
                      <a:pPr algn="just"/>
                      <a:r>
                        <a:rPr lang="ru-RU" sz="1200" spc="-30" dirty="0">
                          <a:solidFill>
                            <a:srgbClr val="000000"/>
                          </a:solidFill>
                          <a:effectLst/>
                          <a:latin typeface="Times New Roman" panose="02020603050405020304" pitchFamily="18" charset="0"/>
                          <a:ea typeface="Times New Roman" panose="02020603050405020304" pitchFamily="18" charset="0"/>
                        </a:rPr>
                        <a:t>- Указ Президента Российской Федерации от 23.06.2014 г.  </a:t>
                      </a:r>
                      <a:br>
                        <a:rPr lang="ru-RU" sz="1200" spc="-30" dirty="0">
                          <a:solidFill>
                            <a:srgbClr val="000000"/>
                          </a:solidFill>
                          <a:effectLst/>
                          <a:latin typeface="Times New Roman" panose="02020603050405020304" pitchFamily="18" charset="0"/>
                          <a:ea typeface="Times New Roman" panose="02020603050405020304" pitchFamily="18" charset="0"/>
                        </a:rPr>
                      </a:br>
                      <a:r>
                        <a:rPr lang="ru-RU" sz="1200" spc="-30" dirty="0">
                          <a:solidFill>
                            <a:srgbClr val="000000"/>
                          </a:solidFill>
                          <a:effectLst/>
                          <a:latin typeface="Times New Roman" panose="02020603050405020304" pitchFamily="18" charset="0"/>
                          <a:ea typeface="Times New Roman" panose="02020603050405020304" pitchFamily="18" charset="0"/>
                        </a:rPr>
                        <a:t>№ 460 «Об утверждении формы справки о доходах, расходах, об имуществе и обязательствах имущественного характера и внесении изменений в некоторые акты Президента Российской Федерации» (далее </a:t>
                      </a:r>
                      <a:r>
                        <a:rPr lang="ru-RU" sz="1200" spc="-30" dirty="0">
                          <a:effectLst/>
                          <a:latin typeface="Times New Roman" panose="02020603050405020304" pitchFamily="18" charset="0"/>
                          <a:ea typeface="Times New Roman" panose="02020603050405020304" pitchFamily="18" charset="0"/>
                        </a:rPr>
                        <a:t>–</a:t>
                      </a:r>
                      <a:r>
                        <a:rPr lang="ru-RU" sz="1200" spc="-30" dirty="0">
                          <a:solidFill>
                            <a:srgbClr val="000000"/>
                          </a:solidFill>
                          <a:effectLst/>
                          <a:latin typeface="Times New Roman" panose="02020603050405020304" pitchFamily="18" charset="0"/>
                          <a:ea typeface="Times New Roman" panose="02020603050405020304" pitchFamily="18" charset="0"/>
                        </a:rPr>
                        <a:t> Указ Президента Российской Федерации  № 460);</a:t>
                      </a:r>
                      <a:endParaRPr lang="ru-RU" sz="1200" dirty="0">
                        <a:effectLst/>
                        <a:latin typeface="Times New Roman" panose="02020603050405020304" pitchFamily="18" charset="0"/>
                        <a:ea typeface="Times New Roman" panose="02020603050405020304" pitchFamily="18" charset="0"/>
                      </a:endParaRPr>
                    </a:p>
                    <a:p>
                      <a:pPr algn="just"/>
                      <a:r>
                        <a:rPr lang="ru-RU" sz="1200" dirty="0">
                          <a:solidFill>
                            <a:srgbClr val="000000"/>
                          </a:solidFill>
                          <a:effectLst/>
                          <a:latin typeface="Times New Roman" panose="02020603050405020304" pitchFamily="18" charset="0"/>
                          <a:ea typeface="Times New Roman" panose="02020603050405020304" pitchFamily="18" charset="0"/>
                        </a:rPr>
                        <a:t>- постановление Правительства Российской Федерации № 568;</a:t>
                      </a:r>
                      <a:endParaRPr lang="ru-RU" sz="1200" dirty="0">
                        <a:effectLst/>
                        <a:latin typeface="Times New Roman" panose="02020603050405020304" pitchFamily="18" charset="0"/>
                        <a:ea typeface="Times New Roman" panose="02020603050405020304" pitchFamily="18" charset="0"/>
                      </a:endParaRPr>
                    </a:p>
                    <a:p>
                      <a:pPr algn="just"/>
                      <a:r>
                        <a:rPr lang="ru-RU" sz="1200" dirty="0">
                          <a:solidFill>
                            <a:srgbClr val="000000"/>
                          </a:solidFill>
                          <a:effectLst/>
                          <a:latin typeface="Times New Roman" panose="02020603050405020304" pitchFamily="18" charset="0"/>
                          <a:ea typeface="Times New Roman" panose="02020603050405020304" pitchFamily="18" charset="0"/>
                        </a:rPr>
                        <a:t>- Перечень должностей; </a:t>
                      </a:r>
                      <a:endParaRPr lang="ru-RU" sz="1200"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200" spc="-25" dirty="0">
                          <a:solidFill>
                            <a:srgbClr val="000000"/>
                          </a:solidFill>
                          <a:effectLst/>
                          <a:latin typeface="Times New Roman" panose="02020603050405020304" pitchFamily="18" charset="0"/>
                          <a:ea typeface="Times New Roman" panose="02020603050405020304" pitchFamily="18" charset="0"/>
                        </a:rPr>
                        <a:t>- Приказы  ФОИВ</a:t>
                      </a:r>
                      <a:endParaRPr lang="ru-RU" sz="1200" dirty="0">
                        <a:effectLst/>
                        <a:latin typeface="Times New Roman" panose="02020603050405020304" pitchFamily="18" charset="0"/>
                        <a:ea typeface="Times New Roman" panose="02020603050405020304" pitchFamily="18" charset="0"/>
                      </a:endParaRPr>
                    </a:p>
                  </a:txBody>
                  <a:tcPr marL="52993" marR="52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200" dirty="0">
                          <a:effectLst/>
                          <a:latin typeface="Times New Roman" panose="02020603050405020304" pitchFamily="18" charset="0"/>
                          <a:ea typeface="Times New Roman" panose="02020603050405020304" pitchFamily="18" charset="0"/>
                        </a:rPr>
                        <a:t>Сведения о своих доходах, расходах, </a:t>
                      </a:r>
                      <a:br>
                        <a:rPr lang="ru-RU" sz="1200" dirty="0">
                          <a:effectLst/>
                          <a:latin typeface="Times New Roman" panose="02020603050405020304" pitchFamily="18" charset="0"/>
                          <a:ea typeface="Times New Roman" panose="02020603050405020304" pitchFamily="18" charset="0"/>
                        </a:rPr>
                      </a:br>
                      <a:r>
                        <a:rPr lang="ru-RU" sz="1200" dirty="0">
                          <a:effectLst/>
                          <a:latin typeface="Times New Roman" panose="02020603050405020304" pitchFamily="18" charset="0"/>
                          <a:ea typeface="Times New Roman" panose="02020603050405020304" pitchFamily="18" charset="0"/>
                        </a:rPr>
                        <a:t>об имуществе и обязательствах имущественного характера, а также о доходах, расходах, об имуществе и обязательствах имущественного характера супруги (супруга) и несовершеннолетних детей представляются </a:t>
                      </a:r>
                      <a:r>
                        <a:rPr lang="ru-RU" sz="1200" dirty="0">
                          <a:solidFill>
                            <a:srgbClr val="000000"/>
                          </a:solidFill>
                          <a:effectLst/>
                          <a:latin typeface="Times New Roman" panose="02020603050405020304" pitchFamily="18" charset="0"/>
                          <a:ea typeface="Times New Roman" panose="02020603050405020304" pitchFamily="18" charset="0"/>
                        </a:rPr>
                        <a:t>по форме справки, утвержденной Указом Президента Российской Федерации № 460, </a:t>
                      </a:r>
                      <a:r>
                        <a:rPr lang="ru-RU" sz="1200" dirty="0">
                          <a:effectLst/>
                          <a:latin typeface="Times New Roman" panose="02020603050405020304" pitchFamily="18" charset="0"/>
                          <a:ea typeface="Times New Roman" panose="02020603050405020304" pitchFamily="18" charset="0"/>
                        </a:rPr>
                        <a:t>не позднее 30 апреля года, следующего за отчетным, руководителями организации – в соответствующий  Отдел по профилактике коррупционных и иных правонарушений), иными работниками, должности которых включены в Перечень должностей - в структурное подразделение организации (должностному лицу организации), на которое возложены функции по профилактике коррупционных и иных правонарушений </a:t>
                      </a:r>
                      <a:br>
                        <a:rPr lang="ru-RU" sz="1200" dirty="0">
                          <a:effectLst/>
                          <a:latin typeface="Times New Roman" panose="02020603050405020304" pitchFamily="18" charset="0"/>
                          <a:ea typeface="Times New Roman" panose="02020603050405020304" pitchFamily="18" charset="0"/>
                        </a:rPr>
                      </a:br>
                      <a:r>
                        <a:rPr lang="ru-RU" sz="1200" dirty="0">
                          <a:effectLst/>
                          <a:latin typeface="Times New Roman" panose="02020603050405020304" pitchFamily="18" charset="0"/>
                          <a:ea typeface="Times New Roman" panose="02020603050405020304" pitchFamily="18" charset="0"/>
                        </a:rPr>
                        <a:t>(далее – уполномоченное подразделение организации, должностное лицо организации) в порядке, утвержденном приказом </a:t>
                      </a:r>
                      <a:r>
                        <a:rPr kumimoji="0" lang="ru-RU" sz="1200" b="0" i="0" u="none" strike="noStrike" kern="1200" cap="none" spc="-25"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ФОИВ</a:t>
                      </a:r>
                      <a:endParaRPr lang="ru-RU" sz="1200" dirty="0">
                        <a:effectLst/>
                        <a:latin typeface="Times New Roman" panose="02020603050405020304" pitchFamily="18" charset="0"/>
                        <a:ea typeface="Times New Roman" panose="02020603050405020304" pitchFamily="18" charset="0"/>
                      </a:endParaRPr>
                    </a:p>
                    <a:p>
                      <a:pPr algn="just"/>
                      <a:r>
                        <a:rPr lang="ru-RU" sz="1200" dirty="0">
                          <a:effectLst/>
                          <a:latin typeface="Times New Roman" panose="02020603050405020304" pitchFamily="18" charset="0"/>
                          <a:ea typeface="Times New Roman" panose="02020603050405020304" pitchFamily="18" charset="0"/>
                        </a:rPr>
                        <a:t>Заполнение справок о доходах, расходах, об имуществе и обязательствах имущественного характера осуществляется работниками с использованием специального программного обеспечения «Справка БК», размещенного на </a:t>
                      </a:r>
                      <a:r>
                        <a:rPr lang="ru-RU" sz="1200" dirty="0">
                          <a:solidFill>
                            <a:srgbClr val="000000"/>
                          </a:solidFill>
                          <a:effectLst/>
                          <a:latin typeface="Times New Roman" panose="02020603050405020304" pitchFamily="18" charset="0"/>
                          <a:ea typeface="Times New Roman" panose="02020603050405020304" pitchFamily="18" charset="0"/>
                        </a:rPr>
                        <a:t>федеральном портале государственной службы и управленческих кадров в сети «Интернет» по ссылке </a:t>
                      </a:r>
                      <a:r>
                        <a:rPr lang="ru-RU" sz="12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https://gossluzhba.gov.ru/page/index/spravki_bk</a:t>
                      </a:r>
                      <a:r>
                        <a:rPr lang="ru-RU" sz="1200" dirty="0">
                          <a:solidFill>
                            <a:srgbClr val="000000"/>
                          </a:solidFill>
                          <a:effectLst/>
                          <a:latin typeface="Times New Roman" panose="02020603050405020304" pitchFamily="18" charset="0"/>
                          <a:ea typeface="Times New Roman" panose="02020603050405020304" pitchFamily="18" charset="0"/>
                        </a:rPr>
                        <a:t> (далее - СПО «Справка БК»).</a:t>
                      </a:r>
                      <a:endParaRPr lang="ru-RU" sz="1200" dirty="0">
                        <a:effectLst/>
                        <a:latin typeface="Times New Roman" panose="02020603050405020304" pitchFamily="18" charset="0"/>
                        <a:ea typeface="Times New Roman" panose="02020603050405020304" pitchFamily="18" charset="0"/>
                      </a:endParaRPr>
                    </a:p>
                  </a:txBody>
                  <a:tcPr marL="52993" marR="52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5939736"/>
                  </a:ext>
                </a:extLst>
              </a:tr>
            </a:tbl>
          </a:graphicData>
        </a:graphic>
      </p:graphicFrame>
    </p:spTree>
    <p:extLst>
      <p:ext uri="{BB962C8B-B14F-4D97-AF65-F5344CB8AC3E}">
        <p14:creationId xmlns:p14="http://schemas.microsoft.com/office/powerpoint/2010/main" val="1411608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a:spLocks noChangeArrowheads="1"/>
          </p:cNvSpPr>
          <p:nvPr/>
        </p:nvSpPr>
        <p:spPr bwMode="auto">
          <a:xfrm flipH="1">
            <a:off x="200325" y="6389041"/>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Прямоугольник 6"/>
          <p:cNvSpPr>
            <a:spLocks noChangeArrowheads="1"/>
          </p:cNvSpPr>
          <p:nvPr/>
        </p:nvSpPr>
        <p:spPr bwMode="auto">
          <a:xfrm flipH="1">
            <a:off x="200329" y="141406"/>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Прямоугольник 2"/>
          <p:cNvSpPr/>
          <p:nvPr/>
        </p:nvSpPr>
        <p:spPr>
          <a:xfrm>
            <a:off x="2967750" y="2276873"/>
            <a:ext cx="6656642"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400" b="0"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 </a:t>
            </a:r>
            <a:endParaRPr kumimoji="0" lang="ru-RU"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itchFamily="18" charset="0"/>
            </a:endParaRPr>
          </a:p>
        </p:txBody>
      </p:sp>
      <p:graphicFrame>
        <p:nvGraphicFramePr>
          <p:cNvPr id="2" name="Таблица 1">
            <a:extLst>
              <a:ext uri="{FF2B5EF4-FFF2-40B4-BE49-F238E27FC236}">
                <a16:creationId xmlns:a16="http://schemas.microsoft.com/office/drawing/2014/main" xmlns="" id="{C635DC6F-D95F-463E-9DDA-EABF47932477}"/>
              </a:ext>
            </a:extLst>
          </p:cNvPr>
          <p:cNvGraphicFramePr>
            <a:graphicFrameLocks noGrp="1"/>
          </p:cNvGraphicFramePr>
          <p:nvPr>
            <p:extLst>
              <p:ext uri="{D42A27DB-BD31-4B8C-83A1-F6EECF244321}">
                <p14:modId xmlns:p14="http://schemas.microsoft.com/office/powerpoint/2010/main" val="623744168"/>
              </p:ext>
            </p:extLst>
          </p:nvPr>
        </p:nvGraphicFramePr>
        <p:xfrm>
          <a:off x="335359" y="1657350"/>
          <a:ext cx="11690734" cy="5143500"/>
        </p:xfrm>
        <a:graphic>
          <a:graphicData uri="http://schemas.openxmlformats.org/drawingml/2006/table">
            <a:tbl>
              <a:tblPr firstRow="1" firstCol="1" bandRow="1" bandCol="1"/>
              <a:tblGrid>
                <a:gridCol w="3968538">
                  <a:extLst>
                    <a:ext uri="{9D8B030D-6E8A-4147-A177-3AD203B41FA5}">
                      <a16:colId xmlns:a16="http://schemas.microsoft.com/office/drawing/2014/main" xmlns="" val="1875314522"/>
                    </a:ext>
                  </a:extLst>
                </a:gridCol>
                <a:gridCol w="2684731">
                  <a:extLst>
                    <a:ext uri="{9D8B030D-6E8A-4147-A177-3AD203B41FA5}">
                      <a16:colId xmlns:a16="http://schemas.microsoft.com/office/drawing/2014/main" xmlns="" val="30831788"/>
                    </a:ext>
                  </a:extLst>
                </a:gridCol>
                <a:gridCol w="5037465">
                  <a:extLst>
                    <a:ext uri="{9D8B030D-6E8A-4147-A177-3AD203B41FA5}">
                      <a16:colId xmlns:a16="http://schemas.microsoft.com/office/drawing/2014/main" xmlns="" val="3713648135"/>
                    </a:ext>
                  </a:extLst>
                </a:gridCol>
              </a:tblGrid>
              <a:tr h="2523568">
                <a:tc>
                  <a:txBody>
                    <a:bodyPr/>
                    <a:lstStyle/>
                    <a:p>
                      <a:pPr algn="just"/>
                      <a:r>
                        <a:rPr lang="ru-RU" sz="1800" dirty="0">
                          <a:solidFill>
                            <a:srgbClr val="000000"/>
                          </a:solidFill>
                          <a:effectLst/>
                          <a:latin typeface="Times New Roman" panose="02020603050405020304" pitchFamily="18" charset="0"/>
                          <a:ea typeface="Times New Roman" panose="02020603050405020304" pitchFamily="18" charset="0"/>
                        </a:rPr>
                        <a:t>В случае невозможности представления по объективным причинам сведений о доходах, об имуществе и обязательствах имущественного характера супруги (супруга) и (или) несовершеннолетних детей работник обязан заявить об этом. </a:t>
                      </a:r>
                      <a:endParaRPr lang="ru-RU" sz="1800" dirty="0">
                        <a:effectLst/>
                        <a:latin typeface="Times New Roman" panose="02020603050405020304" pitchFamily="18" charset="0"/>
                        <a:ea typeface="Times New Roman" panose="02020603050405020304" pitchFamily="18" charset="0"/>
                      </a:endParaRPr>
                    </a:p>
                    <a:p>
                      <a:pPr algn="just"/>
                      <a:r>
                        <a:rPr lang="ru-RU" sz="1800" b="1" dirty="0">
                          <a:effectLst/>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a:txBody>
                  <a:tcPr marL="39678" marR="396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600" dirty="0">
                          <a:solidFill>
                            <a:srgbClr val="000000"/>
                          </a:solidFill>
                          <a:effectLst/>
                          <a:latin typeface="Times New Roman" panose="02020603050405020304" pitchFamily="18" charset="0"/>
                          <a:ea typeface="Times New Roman" panose="02020603050405020304" pitchFamily="18" charset="0"/>
                        </a:rPr>
                        <a:t>- ст. </a:t>
                      </a:r>
                      <a:r>
                        <a:rPr lang="ru-RU" sz="1600" b="0"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ru-RU" sz="1600" dirty="0">
                          <a:solidFill>
                            <a:srgbClr val="000000"/>
                          </a:solidFill>
                          <a:effectLst/>
                          <a:latin typeface="Times New Roman" panose="02020603050405020304" pitchFamily="18" charset="0"/>
                          <a:ea typeface="Times New Roman" panose="02020603050405020304" pitchFamily="18" charset="0"/>
                        </a:rPr>
                        <a:t>Федерального закона </a:t>
                      </a:r>
                      <a:br>
                        <a:rPr lang="ru-RU" sz="1600" dirty="0">
                          <a:solidFill>
                            <a:srgbClr val="000000"/>
                          </a:solidFill>
                          <a:effectLst/>
                          <a:latin typeface="Times New Roman" panose="02020603050405020304" pitchFamily="18" charset="0"/>
                          <a:ea typeface="Times New Roman" panose="02020603050405020304" pitchFamily="18" charset="0"/>
                        </a:rPr>
                      </a:br>
                      <a:r>
                        <a:rPr lang="ru-RU" sz="1600" dirty="0">
                          <a:solidFill>
                            <a:srgbClr val="000000"/>
                          </a:solidFill>
                          <a:effectLst/>
                          <a:latin typeface="Times New Roman" panose="02020603050405020304" pitchFamily="18" charset="0"/>
                          <a:ea typeface="Times New Roman" panose="02020603050405020304" pitchFamily="18" charset="0"/>
                        </a:rPr>
                        <a:t>№ 273-Ф3;</a:t>
                      </a:r>
                      <a:endParaRPr lang="ru-RU" sz="1600" dirty="0">
                        <a:effectLst/>
                        <a:latin typeface="Times New Roman" panose="02020603050405020304" pitchFamily="18" charset="0"/>
                        <a:ea typeface="Times New Roman" panose="02020603050405020304" pitchFamily="18" charset="0"/>
                      </a:endParaRPr>
                    </a:p>
                    <a:p>
                      <a:pPr algn="just"/>
                      <a:r>
                        <a:rPr lang="ru-RU" sz="1600" dirty="0">
                          <a:solidFill>
                            <a:srgbClr val="000000"/>
                          </a:solidFill>
                          <a:effectLst/>
                          <a:latin typeface="Times New Roman" panose="02020603050405020304" pitchFamily="18" charset="0"/>
                          <a:ea typeface="Times New Roman" panose="02020603050405020304" pitchFamily="18" charset="0"/>
                        </a:rPr>
                        <a:t>- Приказы ФОИВ</a:t>
                      </a:r>
                      <a:endParaRPr lang="ru-RU" sz="1600" dirty="0">
                        <a:effectLst/>
                        <a:latin typeface="Times New Roman" panose="02020603050405020304" pitchFamily="18" charset="0"/>
                        <a:ea typeface="Times New Roman" panose="02020603050405020304" pitchFamily="18" charset="0"/>
                      </a:endParaRPr>
                    </a:p>
                  </a:txBody>
                  <a:tcPr marL="39678" marR="396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200" dirty="0">
                          <a:solidFill>
                            <a:srgbClr val="000000"/>
                          </a:solidFill>
                          <a:effectLst/>
                          <a:latin typeface="Times New Roman" panose="02020603050405020304" pitchFamily="18" charset="0"/>
                          <a:ea typeface="Times New Roman" panose="02020603050405020304" pitchFamily="18" charset="0"/>
                        </a:rPr>
                        <a:t>Заявление о невозможности по объективным причинам представить сведения о доходах, об имуществе и обязательствах имущественного характера своих супруги (супруга) и несовершеннолетних детей адресуется работником в Комиссию </a:t>
                      </a: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по соблюдению требований к служебному поведению федеральных государственных гражданских служащих и работников организаций, созданных для выполнения задач, поставленных перед ФОИВ, и урегулированию конфликта интересов (далее </a:t>
                      </a:r>
                      <a:r>
                        <a:rPr lang="ru-RU" sz="1200" dirty="0">
                          <a:effectLst/>
                          <a:latin typeface="Times New Roman" panose="02020603050405020304" pitchFamily="18" charset="0"/>
                          <a:ea typeface="Times New Roman" panose="02020603050405020304" pitchFamily="18" charset="0"/>
                        </a:rPr>
                        <a:t>–</a:t>
                      </a: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Комиссия)</a:t>
                      </a:r>
                      <a:r>
                        <a:rPr lang="ru-RU" sz="1200" dirty="0">
                          <a:solidFill>
                            <a:srgbClr val="000000"/>
                          </a:solidFill>
                          <a:effectLst/>
                          <a:latin typeface="Times New Roman" panose="02020603050405020304" pitchFamily="18" charset="0"/>
                          <a:ea typeface="Times New Roman" panose="02020603050405020304" pitchFamily="18" charset="0"/>
                        </a:rPr>
                        <a:t> и представляется в срок не позднее 30 апреля года, следующего за отчетным, руководителем организации - в </a:t>
                      </a:r>
                      <a:r>
                        <a:rPr lang="ru-RU" sz="1200" dirty="0">
                          <a:effectLst/>
                          <a:latin typeface="Times New Roman" panose="02020603050405020304" pitchFamily="18" charset="0"/>
                          <a:ea typeface="Times New Roman" panose="02020603050405020304" pitchFamily="18" charset="0"/>
                        </a:rPr>
                        <a:t>Отдел по профилактике коррупционных и иных правонарушений, иными работниками организации - в уполномоченное подразделение организации или должностному лицу организации. </a:t>
                      </a:r>
                    </a:p>
                    <a:p>
                      <a:pPr algn="just"/>
                      <a:r>
                        <a:rPr lang="ru-RU" sz="1200" dirty="0">
                          <a:solidFill>
                            <a:srgbClr val="000000"/>
                          </a:solidFill>
                          <a:effectLst/>
                          <a:latin typeface="Times New Roman" panose="02020603050405020304" pitchFamily="18" charset="0"/>
                          <a:ea typeface="Times New Roman" panose="02020603050405020304" pitchFamily="18" charset="0"/>
                        </a:rPr>
                        <a:t>Заявление, поступившее от работника организации, рассматривается </a:t>
                      </a:r>
                      <a:r>
                        <a:rPr lang="ru-RU" sz="1200" dirty="0">
                          <a:effectLst/>
                          <a:latin typeface="Times New Roman" panose="02020603050405020304" pitchFamily="18" charset="0"/>
                          <a:ea typeface="Times New Roman" panose="02020603050405020304" pitchFamily="18" charset="0"/>
                        </a:rPr>
                        <a:t>Комиссией </a:t>
                      </a:r>
                      <a:r>
                        <a:rPr lang="ru-RU" sz="1200" spc="-30" dirty="0">
                          <a:effectLst/>
                          <a:latin typeface="Times New Roman" panose="02020603050405020304" pitchFamily="18" charset="0"/>
                          <a:ea typeface="Times New Roman" panose="02020603050405020304" pitchFamily="18" charset="0"/>
                        </a:rPr>
                        <a:t>в соответствии с положением о Комиссии, утвержденным приказом ФОИВ</a:t>
                      </a:r>
                      <a:endParaRPr lang="ru-RU" sz="1200" dirty="0">
                        <a:effectLst/>
                        <a:latin typeface="Times New Roman" panose="02020603050405020304" pitchFamily="18" charset="0"/>
                        <a:ea typeface="Times New Roman" panose="02020603050405020304" pitchFamily="18" charset="0"/>
                      </a:endParaRPr>
                    </a:p>
                  </a:txBody>
                  <a:tcPr marL="39678" marR="396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37442404"/>
                  </a:ext>
                </a:extLst>
              </a:tr>
              <a:tr h="2208122">
                <a:tc>
                  <a:txBody>
                    <a:bodyPr/>
                    <a:lstStyle/>
                    <a:p>
                      <a:pPr algn="just"/>
                      <a:r>
                        <a:rPr lang="ru-RU" sz="1400" dirty="0">
                          <a:solidFill>
                            <a:srgbClr val="000000"/>
                          </a:solidFill>
                          <a:effectLst/>
                          <a:latin typeface="Times New Roman" panose="02020603050405020304" pitchFamily="18" charset="0"/>
                          <a:ea typeface="Times New Roman" panose="02020603050405020304" pitchFamily="18" charset="0"/>
                        </a:rPr>
                        <a:t>Граждане и работники организации, замещающие должности, не включенные в Перечень должностей, и претендующие на замещение должностей, включенных в Перечень должностей, представляют </a:t>
                      </a:r>
                      <a:r>
                        <a:rPr lang="ru-RU" sz="1400" dirty="0">
                          <a:effectLst/>
                          <a:latin typeface="Times New Roman" panose="02020603050405020304" pitchFamily="18" charset="0"/>
                          <a:ea typeface="Times New Roman" panose="02020603050405020304" pitchFamily="18" charset="0"/>
                        </a:rPr>
                        <a:t>сведения о своих доходах, об имуществе и обязательствах имущественного характера, а также о доходах, об имуществе и обязательствах имущественного характера своих супруги (супруга) и несовершеннолетних детей.</a:t>
                      </a:r>
                    </a:p>
                  </a:txBody>
                  <a:tcPr marL="39678" marR="396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600" dirty="0">
                          <a:solidFill>
                            <a:srgbClr val="000000"/>
                          </a:solidFill>
                          <a:effectLst/>
                          <a:latin typeface="Times New Roman" panose="02020603050405020304" pitchFamily="18" charset="0"/>
                          <a:ea typeface="Times New Roman" panose="02020603050405020304" pitchFamily="18" charset="0"/>
                        </a:rPr>
                        <a:t>- </a:t>
                      </a:r>
                      <a:r>
                        <a:rPr lang="ru-RU" sz="1400" dirty="0">
                          <a:solidFill>
                            <a:srgbClr val="000000"/>
                          </a:solidFill>
                          <a:effectLst/>
                          <a:latin typeface="Times New Roman" panose="02020603050405020304" pitchFamily="18" charset="0"/>
                          <a:ea typeface="Times New Roman" panose="02020603050405020304" pitchFamily="18" charset="0"/>
                        </a:rPr>
                        <a:t>ч. 1 ст. </a:t>
                      </a:r>
                      <a:r>
                        <a:rPr lang="ru-RU" sz="1400" b="0"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r>
                        <a:rPr lang="ru-RU" sz="1400" b="1"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rgbClr val="000000"/>
                          </a:solidFill>
                          <a:effectLst/>
                          <a:latin typeface="Times New Roman" panose="02020603050405020304" pitchFamily="18" charset="0"/>
                          <a:ea typeface="Times New Roman" panose="02020603050405020304" pitchFamily="18" charset="0"/>
                        </a:rPr>
                        <a:t>Федерального закона № 273-Ф3;</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 Указ Президента Российской Федерации № 309;</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 постановление Правительства Российской Федерации № 568;</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 Перечень должностей; </a:t>
                      </a:r>
                      <a:endParaRPr lang="ru-RU" sz="1400"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400" spc="-25" dirty="0">
                          <a:solidFill>
                            <a:srgbClr val="000000"/>
                          </a:solidFill>
                          <a:effectLst/>
                          <a:latin typeface="Times New Roman" panose="02020603050405020304" pitchFamily="18" charset="0"/>
                          <a:ea typeface="Times New Roman" panose="02020603050405020304" pitchFamily="18" charset="0"/>
                        </a:rPr>
                        <a:t>- Приказы ФОИВ</a:t>
                      </a:r>
                      <a:endParaRPr lang="ru-RU" sz="1400" dirty="0">
                        <a:effectLst/>
                        <a:latin typeface="Times New Roman" panose="02020603050405020304" pitchFamily="18" charset="0"/>
                        <a:ea typeface="Times New Roman" panose="02020603050405020304" pitchFamily="18" charset="0"/>
                      </a:endParaRPr>
                    </a:p>
                  </a:txBody>
                  <a:tcPr marL="39678" marR="396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050" dirty="0">
                          <a:solidFill>
                            <a:srgbClr val="000000"/>
                          </a:solidFill>
                          <a:effectLst/>
                          <a:latin typeface="Times New Roman" panose="02020603050405020304" pitchFamily="18" charset="0"/>
                          <a:ea typeface="Times New Roman" panose="02020603050405020304" pitchFamily="18" charset="0"/>
                        </a:rPr>
                        <a:t>Граждане и работники организации, замещающие должности, не включенные в Перечень должностей, при назначении на должности, включенные в Перечень должностей, представляют </a:t>
                      </a:r>
                      <a:r>
                        <a:rPr lang="ru-RU" sz="1050" dirty="0">
                          <a:effectLst/>
                          <a:latin typeface="Times New Roman" panose="02020603050405020304" pitchFamily="18" charset="0"/>
                          <a:ea typeface="Times New Roman" panose="02020603050405020304" pitchFamily="18" charset="0"/>
                        </a:rPr>
                        <a:t>сведения о своих доходах, об имуществе и обязательствах имущественного характера, а также о доходах, об имуществе и обязательствах имущественного характера своих супруги (супруга) и несовершеннолетних детей </a:t>
                      </a:r>
                      <a:r>
                        <a:rPr lang="ru-RU" sz="1050" dirty="0">
                          <a:solidFill>
                            <a:srgbClr val="000000"/>
                          </a:solidFill>
                          <a:effectLst/>
                          <a:latin typeface="Times New Roman" panose="02020603050405020304" pitchFamily="18" charset="0"/>
                          <a:ea typeface="Times New Roman" panose="02020603050405020304" pitchFamily="18" charset="0"/>
                        </a:rPr>
                        <a:t>по форме справки, утвержденной Указом Президента Российской Федерации № 460. Граждане и работники, претендующие на замещение должности руководителя организации, представляют соответствующие сведения в </a:t>
                      </a:r>
                      <a:r>
                        <a:rPr lang="ru-RU" sz="1050" dirty="0">
                          <a:effectLst/>
                          <a:latin typeface="Times New Roman" panose="02020603050405020304" pitchFamily="18" charset="0"/>
                          <a:ea typeface="Times New Roman" panose="02020603050405020304" pitchFamily="18" charset="0"/>
                        </a:rPr>
                        <a:t>Отдел по профилактике коррупционных и иных правонарушений. </a:t>
                      </a:r>
                      <a:r>
                        <a:rPr lang="ru-RU" sz="1050" dirty="0">
                          <a:solidFill>
                            <a:srgbClr val="000000"/>
                          </a:solidFill>
                          <a:effectLst/>
                          <a:latin typeface="Times New Roman" panose="02020603050405020304" pitchFamily="18" charset="0"/>
                          <a:ea typeface="Times New Roman" panose="02020603050405020304" pitchFamily="18" charset="0"/>
                        </a:rPr>
                        <a:t>Граждане и работники, претендующие на замещение иных должностей, включенных в Перечень должностей, представляют соответствующие сведения в</a:t>
                      </a:r>
                      <a:r>
                        <a:rPr lang="ru-RU" sz="1050" dirty="0">
                          <a:effectLst/>
                          <a:latin typeface="Times New Roman" panose="02020603050405020304" pitchFamily="18" charset="0"/>
                          <a:ea typeface="Times New Roman" panose="02020603050405020304" pitchFamily="18" charset="0"/>
                        </a:rPr>
                        <a:t>  уполномоченное подразделение организации или должностному лицу организации.</a:t>
                      </a:r>
                    </a:p>
                    <a:p>
                      <a:pPr algn="just"/>
                      <a:r>
                        <a:rPr lang="ru-RU" sz="1050" dirty="0">
                          <a:effectLst/>
                          <a:latin typeface="Times New Roman" panose="02020603050405020304" pitchFamily="18" charset="0"/>
                          <a:ea typeface="Times New Roman" panose="02020603050405020304" pitchFamily="18" charset="0"/>
                        </a:rPr>
                        <a:t>Справки о доходах, об имуществе и обязательствах имущественного характера заполняются гражданами и работниками с использованием СПО «Справка БК».</a:t>
                      </a:r>
                    </a:p>
                    <a:p>
                      <a:pPr algn="just"/>
                      <a:r>
                        <a:rPr lang="ru-RU" sz="1050" dirty="0">
                          <a:solidFill>
                            <a:srgbClr val="000000"/>
                          </a:solidFill>
                          <a:effectLst/>
                          <a:latin typeface="Times New Roman" panose="02020603050405020304" pitchFamily="18" charset="0"/>
                          <a:ea typeface="Times New Roman" panose="02020603050405020304" pitchFamily="18" charset="0"/>
                        </a:rPr>
                        <a:t> </a:t>
                      </a:r>
                      <a:endParaRPr lang="ru-RU" sz="1050" dirty="0">
                        <a:effectLst/>
                        <a:latin typeface="Times New Roman" panose="02020603050405020304" pitchFamily="18" charset="0"/>
                        <a:ea typeface="Times New Roman" panose="02020603050405020304" pitchFamily="18" charset="0"/>
                      </a:endParaRPr>
                    </a:p>
                  </a:txBody>
                  <a:tcPr marL="39678" marR="396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63464339"/>
                  </a:ext>
                </a:extLst>
              </a:tr>
            </a:tbl>
          </a:graphicData>
        </a:graphic>
      </p:graphicFrame>
    </p:spTree>
    <p:extLst>
      <p:ext uri="{BB962C8B-B14F-4D97-AF65-F5344CB8AC3E}">
        <p14:creationId xmlns:p14="http://schemas.microsoft.com/office/powerpoint/2010/main" val="402024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a:spLocks noChangeArrowheads="1"/>
          </p:cNvSpPr>
          <p:nvPr/>
        </p:nvSpPr>
        <p:spPr bwMode="auto">
          <a:xfrm flipH="1">
            <a:off x="200325" y="6389041"/>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Прямоугольник 6"/>
          <p:cNvSpPr>
            <a:spLocks noChangeArrowheads="1"/>
          </p:cNvSpPr>
          <p:nvPr/>
        </p:nvSpPr>
        <p:spPr bwMode="auto">
          <a:xfrm flipH="1">
            <a:off x="200329" y="141406"/>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Прямоугольник 2"/>
          <p:cNvSpPr/>
          <p:nvPr/>
        </p:nvSpPr>
        <p:spPr>
          <a:xfrm>
            <a:off x="2967750" y="2276873"/>
            <a:ext cx="6656642"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400" b="0"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 </a:t>
            </a:r>
            <a:endParaRPr kumimoji="0" lang="ru-RU"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itchFamily="18" charset="0"/>
            </a:endParaRPr>
          </a:p>
        </p:txBody>
      </p:sp>
      <p:graphicFrame>
        <p:nvGraphicFramePr>
          <p:cNvPr id="2" name="Таблица 1">
            <a:extLst>
              <a:ext uri="{FF2B5EF4-FFF2-40B4-BE49-F238E27FC236}">
                <a16:creationId xmlns:a16="http://schemas.microsoft.com/office/drawing/2014/main" xmlns="" id="{D9277911-B194-438E-98D1-5F581B48745E}"/>
              </a:ext>
            </a:extLst>
          </p:cNvPr>
          <p:cNvGraphicFramePr>
            <a:graphicFrameLocks noGrp="1"/>
          </p:cNvGraphicFramePr>
          <p:nvPr>
            <p:extLst>
              <p:ext uri="{D42A27DB-BD31-4B8C-83A1-F6EECF244321}">
                <p14:modId xmlns:p14="http://schemas.microsoft.com/office/powerpoint/2010/main" val="3414753714"/>
              </p:ext>
            </p:extLst>
          </p:nvPr>
        </p:nvGraphicFramePr>
        <p:xfrm>
          <a:off x="449036" y="1721359"/>
          <a:ext cx="11407603" cy="4550695"/>
        </p:xfrm>
        <a:graphic>
          <a:graphicData uri="http://schemas.openxmlformats.org/drawingml/2006/table">
            <a:tbl>
              <a:tblPr firstRow="1" firstCol="1" bandRow="1" bandCol="1"/>
              <a:tblGrid>
                <a:gridCol w="3872427">
                  <a:extLst>
                    <a:ext uri="{9D8B030D-6E8A-4147-A177-3AD203B41FA5}">
                      <a16:colId xmlns:a16="http://schemas.microsoft.com/office/drawing/2014/main" xmlns="" val="1832361040"/>
                    </a:ext>
                  </a:extLst>
                </a:gridCol>
                <a:gridCol w="2616566">
                  <a:extLst>
                    <a:ext uri="{9D8B030D-6E8A-4147-A177-3AD203B41FA5}">
                      <a16:colId xmlns:a16="http://schemas.microsoft.com/office/drawing/2014/main" xmlns="" val="1167554072"/>
                    </a:ext>
                  </a:extLst>
                </a:gridCol>
                <a:gridCol w="4918610">
                  <a:extLst>
                    <a:ext uri="{9D8B030D-6E8A-4147-A177-3AD203B41FA5}">
                      <a16:colId xmlns:a16="http://schemas.microsoft.com/office/drawing/2014/main" xmlns="" val="3169666680"/>
                    </a:ext>
                  </a:extLst>
                </a:gridCol>
              </a:tblGrid>
              <a:tr h="183249">
                <a:tc gridSpan="3">
                  <a:txBody>
                    <a:bodyPr/>
                    <a:lstStyle/>
                    <a:p>
                      <a:pPr marL="914400" algn="ctr"/>
                      <a:r>
                        <a:rPr lang="ru-RU" sz="1200" b="1">
                          <a:effectLst/>
                          <a:latin typeface="Times New Roman" panose="02020603050405020304" pitchFamily="18" charset="0"/>
                          <a:ea typeface="Times New Roman" panose="02020603050405020304" pitchFamily="18" charset="0"/>
                        </a:rPr>
                        <a:t>Представление сведений о расходах</a:t>
                      </a:r>
                      <a:endParaRPr lang="ru-RU" sz="1100">
                        <a:effectLst/>
                        <a:latin typeface="Times New Roman" panose="02020603050405020304" pitchFamily="18" charset="0"/>
                        <a:ea typeface="Times New Roman" panose="02020603050405020304" pitchFamily="18" charset="0"/>
                      </a:endParaRPr>
                    </a:p>
                  </a:txBody>
                  <a:tcPr marL="61770" marR="61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710084409"/>
                  </a:ext>
                </a:extLst>
              </a:tr>
              <a:tr h="4367446">
                <a:tc>
                  <a:txBody>
                    <a:bodyPr/>
                    <a:lstStyle/>
                    <a:p>
                      <a:pPr algn="just"/>
                      <a:r>
                        <a:rPr lang="ru-RU" sz="1100">
                          <a:solidFill>
                            <a:srgbClr val="000000"/>
                          </a:solidFill>
                          <a:effectLst/>
                          <a:latin typeface="Times New Roman" panose="02020603050405020304" pitchFamily="18" charset="0"/>
                          <a:ea typeface="Times New Roman" panose="02020603050405020304" pitchFamily="18" charset="0"/>
                        </a:rPr>
                        <a:t>Сведения о расходах представляются работниками, замещающими должности, замещение которых влечет за собой обязанность представлять сведения о своих доходах, об имуществе и обязательствах имущественного характера, а также сведения о доходах, об имуществе и обязательствах имущественного характера своих супруги (супруга) и несовершеннолетних детей.</a:t>
                      </a:r>
                      <a:endParaRPr lang="ru-RU" sz="1100">
                        <a:effectLst/>
                        <a:latin typeface="Times New Roman" panose="02020603050405020304" pitchFamily="18" charset="0"/>
                        <a:ea typeface="Times New Roman" panose="02020603050405020304" pitchFamily="18" charset="0"/>
                      </a:endParaRPr>
                    </a:p>
                    <a:p>
                      <a:pPr algn="just"/>
                      <a:r>
                        <a:rPr lang="ru-RU" sz="1100">
                          <a:solidFill>
                            <a:srgbClr val="000000"/>
                          </a:solidFill>
                          <a:effectLst/>
                          <a:latin typeface="Times New Roman" panose="02020603050405020304" pitchFamily="18" charset="0"/>
                          <a:ea typeface="Times New Roman" panose="02020603050405020304" pitchFamily="18" charset="0"/>
                        </a:rPr>
                        <a:t>Работники обязаны </a:t>
                      </a:r>
                      <a:r>
                        <a:rPr lang="ru-RU" sz="1100">
                          <a:effectLst/>
                          <a:latin typeface="Times New Roman" panose="02020603050405020304" pitchFamily="18" charset="0"/>
                          <a:ea typeface="Times New Roman" panose="02020603050405020304" pitchFamily="18" charset="0"/>
                        </a:rPr>
                        <a:t>представлять сведения о своих расходах, а также о расходах своих супруги (супруга) и несовершеннолетних детей по каждой сделке по приобретению земельного участка, другого объекта недвижимости, транспортного средства, ценных бумаг, акций (долей участия, паев в уставных (складочных) капиталах организаций), если общая сумма таких сделок, совершенных ими в отчетном периоде, превышает общий доход работника и его супруги (супруга) за три последних года, предшествующих отчетному периоду, и об источниках получения средств, за счет которых совершены эти сделки. </a:t>
                      </a:r>
                    </a:p>
                    <a:p>
                      <a:pPr algn="just"/>
                      <a:r>
                        <a:rPr lang="ru-RU" sz="1300">
                          <a:effectLst/>
                          <a:latin typeface="Times New Roman" panose="02020603050405020304" pitchFamily="18" charset="0"/>
                          <a:ea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endParaRPr>
                    </a:p>
                    <a:p>
                      <a:pPr algn="just"/>
                      <a:r>
                        <a:rPr lang="ru-RU" sz="1300">
                          <a:effectLst/>
                          <a:latin typeface="Times New Roman" panose="02020603050405020304" pitchFamily="18" charset="0"/>
                          <a:ea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endParaRPr>
                    </a:p>
                  </a:txBody>
                  <a:tcPr marL="61770" marR="61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100" dirty="0">
                          <a:solidFill>
                            <a:srgbClr val="000000"/>
                          </a:solidFill>
                          <a:effectLst/>
                          <a:latin typeface="Times New Roman" panose="02020603050405020304" pitchFamily="18" charset="0"/>
                          <a:ea typeface="Times New Roman" panose="02020603050405020304" pitchFamily="18" charset="0"/>
                        </a:rPr>
                        <a:t>- ст. </a:t>
                      </a:r>
                      <a:r>
                        <a:rPr lang="ru-RU" sz="1000" b="0"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8.1</a:t>
                      </a:r>
                      <a:r>
                        <a:rPr lang="ru-RU" sz="1000" b="1"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100" dirty="0">
                          <a:solidFill>
                            <a:srgbClr val="000000"/>
                          </a:solidFill>
                          <a:effectLst/>
                          <a:latin typeface="Times New Roman" panose="02020603050405020304" pitchFamily="18" charset="0"/>
                          <a:ea typeface="Times New Roman" panose="02020603050405020304" pitchFamily="18" charset="0"/>
                        </a:rPr>
                        <a:t>Федерального закона </a:t>
                      </a:r>
                      <a:br>
                        <a:rPr lang="ru-RU" sz="1100" dirty="0">
                          <a:solidFill>
                            <a:srgbClr val="000000"/>
                          </a:solidFill>
                          <a:effectLst/>
                          <a:latin typeface="Times New Roman" panose="02020603050405020304" pitchFamily="18" charset="0"/>
                          <a:ea typeface="Times New Roman" panose="02020603050405020304" pitchFamily="18" charset="0"/>
                        </a:rPr>
                      </a:br>
                      <a:r>
                        <a:rPr lang="ru-RU" sz="1100" dirty="0">
                          <a:solidFill>
                            <a:srgbClr val="000000"/>
                          </a:solidFill>
                          <a:effectLst/>
                          <a:latin typeface="Times New Roman" panose="02020603050405020304" pitchFamily="18" charset="0"/>
                          <a:ea typeface="Times New Roman" panose="02020603050405020304" pitchFamily="18" charset="0"/>
                        </a:rPr>
                        <a:t>№ 273-Ф3;</a:t>
                      </a:r>
                      <a:endParaRPr lang="ru-RU" sz="1100" dirty="0">
                        <a:effectLst/>
                        <a:latin typeface="Times New Roman" panose="02020603050405020304" pitchFamily="18" charset="0"/>
                        <a:ea typeface="Times New Roman" panose="02020603050405020304" pitchFamily="18" charset="0"/>
                      </a:endParaRPr>
                    </a:p>
                    <a:p>
                      <a:pPr algn="just"/>
                      <a:r>
                        <a:rPr lang="ru-RU" sz="1100" dirty="0">
                          <a:solidFill>
                            <a:srgbClr val="000000"/>
                          </a:solidFill>
                          <a:effectLst/>
                          <a:latin typeface="Times New Roman" panose="02020603050405020304" pitchFamily="18" charset="0"/>
                          <a:ea typeface="Times New Roman" panose="02020603050405020304" pitchFamily="18" charset="0"/>
                        </a:rPr>
                        <a:t>- ст. 3</a:t>
                      </a:r>
                      <a:r>
                        <a:rPr lang="ru-RU" sz="1000" b="1"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100" dirty="0">
                          <a:solidFill>
                            <a:srgbClr val="000000"/>
                          </a:solidFill>
                          <a:effectLst/>
                          <a:latin typeface="Times New Roman" panose="02020603050405020304" pitchFamily="18" charset="0"/>
                          <a:ea typeface="Times New Roman" panose="02020603050405020304" pitchFamily="18" charset="0"/>
                        </a:rPr>
                        <a:t>Федерального закона </a:t>
                      </a:r>
                      <a:br>
                        <a:rPr lang="ru-RU" sz="1100" dirty="0">
                          <a:solidFill>
                            <a:srgbClr val="000000"/>
                          </a:solidFill>
                          <a:effectLst/>
                          <a:latin typeface="Times New Roman" panose="02020603050405020304" pitchFamily="18" charset="0"/>
                          <a:ea typeface="Times New Roman" panose="02020603050405020304" pitchFamily="18" charset="0"/>
                        </a:rPr>
                      </a:br>
                      <a:r>
                        <a:rPr lang="ru-RU" sz="1100" dirty="0">
                          <a:solidFill>
                            <a:srgbClr val="000000"/>
                          </a:solidFill>
                          <a:effectLst/>
                          <a:latin typeface="Times New Roman" panose="02020603050405020304" pitchFamily="18" charset="0"/>
                          <a:ea typeface="Times New Roman" panose="02020603050405020304" pitchFamily="18" charset="0"/>
                        </a:rPr>
                        <a:t>№ 230-Ф3;</a:t>
                      </a:r>
                      <a:endParaRPr lang="ru-RU" sz="1100" dirty="0">
                        <a:effectLst/>
                        <a:latin typeface="Times New Roman" panose="02020603050405020304" pitchFamily="18" charset="0"/>
                        <a:ea typeface="Times New Roman" panose="02020603050405020304" pitchFamily="18" charset="0"/>
                      </a:endParaRPr>
                    </a:p>
                    <a:p>
                      <a:pPr algn="just"/>
                      <a:r>
                        <a:rPr lang="ru-RU" sz="1100" dirty="0">
                          <a:solidFill>
                            <a:srgbClr val="000000"/>
                          </a:solidFill>
                          <a:effectLst/>
                          <a:latin typeface="Times New Roman" panose="02020603050405020304" pitchFamily="18" charset="0"/>
                          <a:ea typeface="Times New Roman" panose="02020603050405020304" pitchFamily="18" charset="0"/>
                        </a:rPr>
                        <a:t>- Указ Президента Российской Федерации от</a:t>
                      </a:r>
                      <a:r>
                        <a:rPr lang="ru-RU" sz="1100" dirty="0">
                          <a:effectLst/>
                          <a:latin typeface="Times New Roman" panose="02020603050405020304" pitchFamily="18" charset="0"/>
                          <a:ea typeface="Times New Roman" panose="02020603050405020304" pitchFamily="18" charset="0"/>
                        </a:rPr>
                        <a:t> 02.04.2013 № 310 </a:t>
                      </a:r>
                      <a:r>
                        <a:rPr lang="ru-RU" sz="1100" dirty="0">
                          <a:solidFill>
                            <a:srgbClr val="000000"/>
                          </a:solidFill>
                          <a:effectLst/>
                          <a:latin typeface="Times New Roman" panose="02020603050405020304" pitchFamily="18" charset="0"/>
                          <a:ea typeface="Times New Roman" panose="02020603050405020304" pitchFamily="18" charset="0"/>
                        </a:rPr>
                        <a:t>«О мерах по реализации отдельных положений Федерального закона «О контроле за соответствием расходов лиц, замещающих государственные должности, и</a:t>
                      </a:r>
                      <a:br>
                        <a:rPr lang="ru-RU" sz="1100" dirty="0">
                          <a:solidFill>
                            <a:srgbClr val="000000"/>
                          </a:solidFill>
                          <a:effectLst/>
                          <a:latin typeface="Times New Roman" panose="02020603050405020304" pitchFamily="18" charset="0"/>
                          <a:ea typeface="Times New Roman" panose="02020603050405020304" pitchFamily="18" charset="0"/>
                        </a:rPr>
                      </a:br>
                      <a:r>
                        <a:rPr lang="ru-RU" sz="1100" dirty="0">
                          <a:solidFill>
                            <a:srgbClr val="000000"/>
                          </a:solidFill>
                          <a:effectLst/>
                          <a:latin typeface="Times New Roman" panose="02020603050405020304" pitchFamily="18" charset="0"/>
                          <a:ea typeface="Times New Roman" panose="02020603050405020304" pitchFamily="18" charset="0"/>
                        </a:rPr>
                        <a:t>иных лиц их доходам»;</a:t>
                      </a:r>
                      <a:endParaRPr lang="ru-RU" sz="1100" dirty="0">
                        <a:effectLst/>
                        <a:latin typeface="Times New Roman" panose="02020603050405020304" pitchFamily="18" charset="0"/>
                        <a:ea typeface="Times New Roman" panose="02020603050405020304" pitchFamily="18" charset="0"/>
                      </a:endParaRPr>
                    </a:p>
                    <a:p>
                      <a:pPr algn="just"/>
                      <a:r>
                        <a:rPr lang="ru-RU" sz="1100" dirty="0">
                          <a:solidFill>
                            <a:srgbClr val="000000"/>
                          </a:solidFill>
                          <a:effectLst/>
                          <a:latin typeface="Times New Roman" panose="02020603050405020304" pitchFamily="18" charset="0"/>
                          <a:ea typeface="Times New Roman" panose="02020603050405020304" pitchFamily="18" charset="0"/>
                        </a:rPr>
                        <a:t>- постановление Правительства Российской Федерации № 568;</a:t>
                      </a:r>
                      <a:endParaRPr lang="ru-RU" sz="1100" dirty="0">
                        <a:effectLst/>
                        <a:latin typeface="Times New Roman" panose="02020603050405020304" pitchFamily="18" charset="0"/>
                        <a:ea typeface="Times New Roman" panose="02020603050405020304" pitchFamily="18" charset="0"/>
                      </a:endParaRPr>
                    </a:p>
                    <a:p>
                      <a:pPr algn="just"/>
                      <a:r>
                        <a:rPr lang="ru-RU" sz="1100" dirty="0">
                          <a:solidFill>
                            <a:srgbClr val="000000"/>
                          </a:solidFill>
                          <a:effectLst/>
                          <a:latin typeface="Times New Roman" panose="02020603050405020304" pitchFamily="18" charset="0"/>
                          <a:ea typeface="Times New Roman" panose="02020603050405020304" pitchFamily="18" charset="0"/>
                        </a:rPr>
                        <a:t>- Перечень должностей; </a:t>
                      </a:r>
                      <a:endParaRPr lang="ru-RU" sz="1100"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000" spc="-25" dirty="0">
                          <a:solidFill>
                            <a:srgbClr val="000000"/>
                          </a:solidFill>
                          <a:effectLst/>
                          <a:latin typeface="Times New Roman" panose="02020603050405020304" pitchFamily="18" charset="0"/>
                          <a:ea typeface="Times New Roman" panose="02020603050405020304" pitchFamily="18" charset="0"/>
                        </a:rPr>
                        <a:t>- </a:t>
                      </a:r>
                      <a:r>
                        <a:rPr lang="ru-RU" sz="1100" spc="-25" dirty="0">
                          <a:solidFill>
                            <a:srgbClr val="000000"/>
                          </a:solidFill>
                          <a:effectLst/>
                          <a:latin typeface="Times New Roman" panose="02020603050405020304" pitchFamily="18" charset="0"/>
                          <a:ea typeface="Times New Roman" panose="02020603050405020304" pitchFamily="18" charset="0"/>
                        </a:rPr>
                        <a:t>Приказ ФОИВ</a:t>
                      </a:r>
                      <a:endParaRPr lang="ru-RU" sz="1100" dirty="0">
                        <a:effectLst/>
                        <a:latin typeface="Times New Roman" panose="02020603050405020304" pitchFamily="18" charset="0"/>
                        <a:ea typeface="Times New Roman" panose="02020603050405020304" pitchFamily="18" charset="0"/>
                      </a:endParaRPr>
                    </a:p>
                  </a:txBody>
                  <a:tcPr marL="61770" marR="61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100" dirty="0">
                          <a:solidFill>
                            <a:srgbClr val="000000"/>
                          </a:solidFill>
                          <a:effectLst/>
                          <a:latin typeface="Times New Roman" panose="02020603050405020304" pitchFamily="18" charset="0"/>
                          <a:ea typeface="Times New Roman" panose="02020603050405020304" pitchFamily="18" charset="0"/>
                        </a:rPr>
                        <a:t>Сведения о расходах представляются в порядке и сроки, установленные</a:t>
                      </a:r>
                      <a:r>
                        <a:rPr lang="ru-RU" sz="1100" dirty="0">
                          <a:effectLst/>
                          <a:latin typeface="Times New Roman" panose="02020603050405020304" pitchFamily="18" charset="0"/>
                          <a:ea typeface="Times New Roman" panose="02020603050405020304" pitchFamily="18" charset="0"/>
                        </a:rPr>
                        <a:t> </a:t>
                      </a:r>
                      <a:r>
                        <a:rPr lang="ru-RU" sz="1100" dirty="0">
                          <a:solidFill>
                            <a:srgbClr val="000000"/>
                          </a:solidFill>
                          <a:effectLst/>
                          <a:latin typeface="Times New Roman" panose="02020603050405020304" pitchFamily="18" charset="0"/>
                          <a:ea typeface="Times New Roman" panose="02020603050405020304" pitchFamily="18" charset="0"/>
                        </a:rPr>
                        <a:t>для представления сведений о доходах, об имуществе и обязательствах имущественного характера</a:t>
                      </a:r>
                      <a:r>
                        <a:rPr lang="ru-RU" sz="1100" dirty="0">
                          <a:effectLst/>
                          <a:latin typeface="Times New Roman" panose="02020603050405020304" pitchFamily="18" charset="0"/>
                          <a:ea typeface="Times New Roman" panose="02020603050405020304" pitchFamily="18" charset="0"/>
                        </a:rPr>
                        <a:t> Указом Президента Российской Федерации от 18.05.2009 </a:t>
                      </a:r>
                      <a:br>
                        <a:rPr lang="ru-RU" sz="1100" dirty="0">
                          <a:effectLst/>
                          <a:latin typeface="Times New Roman" panose="02020603050405020304" pitchFamily="18" charset="0"/>
                          <a:ea typeface="Times New Roman" panose="02020603050405020304" pitchFamily="18" charset="0"/>
                        </a:rPr>
                      </a:br>
                      <a:r>
                        <a:rPr lang="ru-RU" sz="1100" dirty="0">
                          <a:effectLst/>
                          <a:latin typeface="Times New Roman" panose="02020603050405020304" pitchFamily="18" charset="0"/>
                          <a:ea typeface="Times New Roman" panose="02020603050405020304" pitchFamily="18" charset="0"/>
                        </a:rPr>
                        <a:t>№ 559 «О представлении гражданами, претендующими на замещение должностей федеральной государственной службы, и федеральными государственными служащими сведений о доходах, об имуществе и обязательствах имущественного характера»</a:t>
                      </a:r>
                      <a:r>
                        <a:rPr lang="ru-RU" sz="1100" dirty="0">
                          <a:solidFill>
                            <a:srgbClr val="000000"/>
                          </a:solidFill>
                          <a:effectLst/>
                          <a:latin typeface="Times New Roman" panose="02020603050405020304" pitchFamily="18" charset="0"/>
                          <a:ea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endParaRPr>
                    </a:p>
                    <a:p>
                      <a:pPr algn="just"/>
                      <a:r>
                        <a:rPr lang="ru-RU" sz="1100" dirty="0">
                          <a:effectLst/>
                          <a:latin typeface="Times New Roman" panose="02020603050405020304" pitchFamily="18" charset="0"/>
                          <a:ea typeface="Times New Roman" panose="02020603050405020304" pitchFamily="18" charset="0"/>
                        </a:rPr>
                        <a:t>Работнику необходимо определить разницу между общей суммой сделок, совершенных им, его супругой (супругом) и несовершеннолетними детьми по приобретению земельного участка, другого объекта недвижимости, транспортного средства, ценных бумаг, акций (долей участия, паев в уставных (складочных) капиталах организаций) и совокупным доходом работника и его супруги (супруга) за три последних года, предшествующих отчетному периоду, в течение которого совершены сделки.</a:t>
                      </a:r>
                    </a:p>
                    <a:p>
                      <a:pPr algn="just"/>
                      <a:r>
                        <a:rPr lang="ru-RU" sz="1100" dirty="0">
                          <a:effectLst/>
                          <a:latin typeface="Times New Roman" panose="02020603050405020304" pitchFamily="18" charset="0"/>
                          <a:ea typeface="Times New Roman" panose="02020603050405020304" pitchFamily="18" charset="0"/>
                        </a:rPr>
                        <a:t>Если общая стоимость сделок, совершенных в отчетный период, превышает общий доход работника и его супруги (супруга) за три последних года, предшествующих отчетному периоду, то в справке о доходах, расходах, об имуществе и обязательствах имущественного характера работника и (или) его супруги (супруга) и (или) его несовершеннолетнего ребенка заполняется раздел 2 «Сведения о расходах».</a:t>
                      </a:r>
                    </a:p>
                  </a:txBody>
                  <a:tcPr marL="61770" marR="61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03180722"/>
                  </a:ext>
                </a:extLst>
              </a:tr>
            </a:tbl>
          </a:graphicData>
        </a:graphic>
      </p:graphicFrame>
    </p:spTree>
    <p:extLst>
      <p:ext uri="{BB962C8B-B14F-4D97-AF65-F5344CB8AC3E}">
        <p14:creationId xmlns:p14="http://schemas.microsoft.com/office/powerpoint/2010/main" val="2400335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a:spLocks noChangeArrowheads="1"/>
          </p:cNvSpPr>
          <p:nvPr/>
        </p:nvSpPr>
        <p:spPr bwMode="auto">
          <a:xfrm flipH="1">
            <a:off x="200325" y="6389041"/>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Прямоугольник 6"/>
          <p:cNvSpPr>
            <a:spLocks noChangeArrowheads="1"/>
          </p:cNvSpPr>
          <p:nvPr/>
        </p:nvSpPr>
        <p:spPr bwMode="auto">
          <a:xfrm flipH="1">
            <a:off x="200329" y="141406"/>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Прямоугольник 2"/>
          <p:cNvSpPr/>
          <p:nvPr/>
        </p:nvSpPr>
        <p:spPr>
          <a:xfrm>
            <a:off x="2967750" y="2276873"/>
            <a:ext cx="6656642"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400" b="0"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 </a:t>
            </a:r>
            <a:endParaRPr kumimoji="0" lang="ru-RU"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itchFamily="18" charset="0"/>
            </a:endParaRPr>
          </a:p>
        </p:txBody>
      </p:sp>
      <p:graphicFrame>
        <p:nvGraphicFramePr>
          <p:cNvPr id="2" name="Таблица 1">
            <a:extLst>
              <a:ext uri="{FF2B5EF4-FFF2-40B4-BE49-F238E27FC236}">
                <a16:creationId xmlns:a16="http://schemas.microsoft.com/office/drawing/2014/main" xmlns="" id="{22ED814B-87A4-4438-855C-722811601427}"/>
              </a:ext>
            </a:extLst>
          </p:cNvPr>
          <p:cNvGraphicFramePr>
            <a:graphicFrameLocks noGrp="1"/>
          </p:cNvGraphicFramePr>
          <p:nvPr>
            <p:extLst>
              <p:ext uri="{D42A27DB-BD31-4B8C-83A1-F6EECF244321}">
                <p14:modId xmlns:p14="http://schemas.microsoft.com/office/powerpoint/2010/main" val="121928045"/>
              </p:ext>
            </p:extLst>
          </p:nvPr>
        </p:nvGraphicFramePr>
        <p:xfrm>
          <a:off x="200326" y="1860255"/>
          <a:ext cx="11656314" cy="4601899"/>
        </p:xfrm>
        <a:graphic>
          <a:graphicData uri="http://schemas.openxmlformats.org/drawingml/2006/table">
            <a:tbl>
              <a:tblPr firstRow="1" firstCol="1" bandRow="1" bandCol="1"/>
              <a:tblGrid>
                <a:gridCol w="3956855">
                  <a:extLst>
                    <a:ext uri="{9D8B030D-6E8A-4147-A177-3AD203B41FA5}">
                      <a16:colId xmlns:a16="http://schemas.microsoft.com/office/drawing/2014/main" xmlns="" val="2579234638"/>
                    </a:ext>
                  </a:extLst>
                </a:gridCol>
                <a:gridCol w="2673612">
                  <a:extLst>
                    <a:ext uri="{9D8B030D-6E8A-4147-A177-3AD203B41FA5}">
                      <a16:colId xmlns:a16="http://schemas.microsoft.com/office/drawing/2014/main" xmlns="" val="3675360381"/>
                    </a:ext>
                  </a:extLst>
                </a:gridCol>
                <a:gridCol w="5025847">
                  <a:extLst>
                    <a:ext uri="{9D8B030D-6E8A-4147-A177-3AD203B41FA5}">
                      <a16:colId xmlns:a16="http://schemas.microsoft.com/office/drawing/2014/main" xmlns="" val="3481996767"/>
                    </a:ext>
                  </a:extLst>
                </a:gridCol>
              </a:tblGrid>
              <a:tr h="135026">
                <a:tc gridSpan="3">
                  <a:txBody>
                    <a:bodyPr/>
                    <a:lstStyle/>
                    <a:p>
                      <a:pPr marL="914400" algn="ctr"/>
                      <a:r>
                        <a:rPr lang="ru-RU" sz="1400" b="1">
                          <a:effectLst/>
                          <a:latin typeface="Times New Roman" panose="02020603050405020304" pitchFamily="18" charset="0"/>
                          <a:ea typeface="Times New Roman" panose="02020603050405020304" pitchFamily="18" charset="0"/>
                        </a:rPr>
                        <a:t>Урегулирование конфликта интересов</a:t>
                      </a:r>
                      <a:endParaRPr lang="ru-RU" sz="1400">
                        <a:effectLst/>
                        <a:latin typeface="Times New Roman" panose="02020603050405020304" pitchFamily="18" charset="0"/>
                        <a:ea typeface="Times New Roman" panose="02020603050405020304" pitchFamily="18" charset="0"/>
                      </a:endParaRPr>
                    </a:p>
                  </a:txBody>
                  <a:tcPr marL="45066" marR="450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3651220650"/>
                  </a:ext>
                </a:extLst>
              </a:tr>
              <a:tr h="2588192">
                <a:tc>
                  <a:txBody>
                    <a:bodyPr/>
                    <a:lstStyle/>
                    <a:p>
                      <a:pPr algn="just"/>
                      <a:r>
                        <a:rPr lang="ru-RU" sz="1400" dirty="0">
                          <a:solidFill>
                            <a:srgbClr val="000000"/>
                          </a:solidFill>
                          <a:effectLst/>
                          <a:latin typeface="Times New Roman" panose="02020603050405020304" pitchFamily="18" charset="0"/>
                          <a:ea typeface="Times New Roman" panose="02020603050405020304" pitchFamily="18" charset="0"/>
                        </a:rPr>
                        <a:t>Работники, замещающие должности, включенные в Перечень должностей, обязаны</a:t>
                      </a:r>
                      <a:r>
                        <a:rPr lang="ru-RU" sz="1400" dirty="0">
                          <a:effectLst/>
                          <a:latin typeface="Times New Roman" panose="02020603050405020304" pitchFamily="18" charset="0"/>
                          <a:ea typeface="Times New Roman" panose="02020603050405020304" pitchFamily="18" charset="0"/>
                        </a:rPr>
                        <a:t> принимать меры по предотвращению и урегулированию конфликта интересов, а также недопущению любой возможности возникновения конфликта интересов и уведомлять о возникшем конфликте интересов или о возможности его возникновения, как только им станет об этом известно.</a:t>
                      </a:r>
                    </a:p>
                    <a:p>
                      <a:pPr algn="just"/>
                      <a:r>
                        <a:rPr lang="ru-RU" sz="1400" dirty="0">
                          <a:effectLst/>
                          <a:latin typeface="Times New Roman" panose="02020603050405020304" pitchFamily="18" charset="0"/>
                          <a:ea typeface="Times New Roman" panose="02020603050405020304" pitchFamily="18" charset="0"/>
                        </a:rPr>
                        <a:t> </a:t>
                      </a:r>
                    </a:p>
                  </a:txBody>
                  <a:tcPr marL="45066" marR="450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400" dirty="0">
                          <a:solidFill>
                            <a:srgbClr val="000000"/>
                          </a:solidFill>
                          <a:effectLst/>
                          <a:latin typeface="Times New Roman" panose="02020603050405020304" pitchFamily="18" charset="0"/>
                          <a:ea typeface="Times New Roman" panose="02020603050405020304" pitchFamily="18" charset="0"/>
                        </a:rPr>
                        <a:t>- ст. 10, 11.1 </a:t>
                      </a:r>
                      <a:r>
                        <a:rPr lang="ru-RU" sz="1400" b="1"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rgbClr val="000000"/>
                          </a:solidFill>
                          <a:effectLst/>
                          <a:latin typeface="Times New Roman" panose="02020603050405020304" pitchFamily="18" charset="0"/>
                          <a:ea typeface="Times New Roman" panose="02020603050405020304" pitchFamily="18" charset="0"/>
                        </a:rPr>
                        <a:t>Федерального закона № 273-ФЗ;</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 постановление Правительства Российской Федерации № 568;</a:t>
                      </a:r>
                      <a:endParaRPr lang="ru-RU" sz="1400" dirty="0">
                        <a:effectLst/>
                        <a:latin typeface="Times New Roman" panose="02020603050405020304" pitchFamily="18" charset="0"/>
                        <a:ea typeface="Times New Roman" panose="02020603050405020304" pitchFamily="18" charset="0"/>
                      </a:endParaRPr>
                    </a:p>
                    <a:p>
                      <a:pPr marL="285750" indent="-285750" algn="just">
                        <a:buFontTx/>
                        <a:buChar char="-"/>
                      </a:pPr>
                      <a:r>
                        <a:rPr lang="ru-RU" sz="1400" dirty="0">
                          <a:solidFill>
                            <a:srgbClr val="000000"/>
                          </a:solidFill>
                          <a:effectLst/>
                          <a:latin typeface="Times New Roman" panose="02020603050405020304" pitchFamily="18" charset="0"/>
                          <a:ea typeface="Times New Roman" panose="02020603050405020304" pitchFamily="18" charset="0"/>
                        </a:rPr>
                        <a:t>Приказы ФОИВ</a:t>
                      </a:r>
                    </a:p>
                    <a:p>
                      <a:pPr marL="285750" indent="-285750" algn="just">
                        <a:buFontTx/>
                        <a:buChar char="-"/>
                      </a:pPr>
                      <a:r>
                        <a:rPr lang="ru-RU" sz="1400" dirty="0">
                          <a:solidFill>
                            <a:srgbClr val="000000"/>
                          </a:solidFill>
                          <a:effectLst/>
                          <a:latin typeface="Times New Roman" panose="02020603050405020304" pitchFamily="18" charset="0"/>
                          <a:ea typeface="Times New Roman" panose="02020603050405020304" pitchFamily="18" charset="0"/>
                        </a:rPr>
                        <a:t>- локальный правовой акт организации.</a:t>
                      </a:r>
                      <a:endParaRPr lang="ru-RU" sz="1400" dirty="0">
                        <a:effectLst/>
                        <a:latin typeface="Times New Roman" panose="02020603050405020304" pitchFamily="18" charset="0"/>
                        <a:ea typeface="Times New Roman" panose="02020603050405020304" pitchFamily="18" charset="0"/>
                      </a:endParaRPr>
                    </a:p>
                    <a:p>
                      <a:r>
                        <a:rPr lang="ru-RU" sz="1400" dirty="0">
                          <a:solidFill>
                            <a:srgbClr val="000000"/>
                          </a:solidFill>
                          <a:effectLst/>
                          <a:latin typeface="Times New Roman" panose="02020603050405020304" pitchFamily="18" charset="0"/>
                          <a:ea typeface="Times New Roman" panose="02020603050405020304" pitchFamily="18" charset="0"/>
                        </a:rPr>
                        <a:t> </a:t>
                      </a:r>
                      <a:endParaRPr lang="ru-RU" sz="1400" dirty="0">
                        <a:effectLst/>
                        <a:latin typeface="Times New Roman" panose="02020603050405020304" pitchFamily="18" charset="0"/>
                        <a:ea typeface="Times New Roman" panose="02020603050405020304" pitchFamily="18" charset="0"/>
                      </a:endParaRPr>
                    </a:p>
                  </a:txBody>
                  <a:tcPr marL="45066" marR="450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100" dirty="0">
                          <a:effectLst/>
                          <a:latin typeface="Times New Roman" panose="02020603050405020304" pitchFamily="18" charset="0"/>
                          <a:ea typeface="Times New Roman" panose="02020603050405020304" pitchFamily="18" charset="0"/>
                        </a:rPr>
                        <a:t>Руководитель организации составляет уведомление о возникновении личной заинтересованности при исполнении должностных обязанностей, которая приводит или может привести к конфликту интересов (далее – уведомление), на имя  руководителя ФОИВ и представляет его в соответствующее подразделение.</a:t>
                      </a:r>
                    </a:p>
                    <a:p>
                      <a:pPr algn="just"/>
                      <a:r>
                        <a:rPr lang="ru-RU" sz="1100" dirty="0">
                          <a:effectLst/>
                          <a:latin typeface="Times New Roman" panose="02020603050405020304" pitchFamily="18" charset="0"/>
                          <a:ea typeface="Times New Roman" panose="02020603050405020304" pitchFamily="18" charset="0"/>
                        </a:rPr>
                        <a:t>Работник, для которого работодателем является руководитель организации, составляет уведомление на имя руководителя организации и представляет его в уполномоченное подразделение организации (должностному лицу организации) в соответствии с порядком, утвержденным руководителем организации.</a:t>
                      </a:r>
                    </a:p>
                    <a:p>
                      <a:pPr algn="just"/>
                      <a:r>
                        <a:rPr lang="ru-RU" sz="1100" dirty="0">
                          <a:solidFill>
                            <a:srgbClr val="000000"/>
                          </a:solidFill>
                          <a:effectLst/>
                          <a:latin typeface="Times New Roman" panose="02020603050405020304" pitchFamily="18" charset="0"/>
                          <a:ea typeface="Times New Roman" panose="02020603050405020304" pitchFamily="18" charset="0"/>
                        </a:rPr>
                        <a:t>Предотвращение или урегулирование конфликта интересов может состоять </a:t>
                      </a:r>
                      <a:r>
                        <a:rPr lang="ru-RU" sz="1100" dirty="0">
                          <a:effectLst/>
                          <a:latin typeface="Times New Roman" panose="02020603050405020304" pitchFamily="18" charset="0"/>
                          <a:ea typeface="Times New Roman" panose="02020603050405020304" pitchFamily="18" charset="0"/>
                        </a:rPr>
                        <a:t>в отказе работника, являющегося стороной конфликта интересов, от выгоды, явившейся причиной возникновения конфликта интересов, а также осуществляется путем отвода или самоотвода указанного работника в случаях и порядке, предусмотренных законодательством Российской Федерации.</a:t>
                      </a:r>
                    </a:p>
                  </a:txBody>
                  <a:tcPr marL="45066" marR="450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31863761"/>
                  </a:ext>
                </a:extLst>
              </a:tr>
              <a:tr h="1800347">
                <a:tc>
                  <a:txBody>
                    <a:bodyPr/>
                    <a:lstStyle/>
                    <a:p>
                      <a:pPr algn="just"/>
                      <a:r>
                        <a:rPr lang="ru-RU" sz="1400">
                          <a:solidFill>
                            <a:srgbClr val="000000"/>
                          </a:solidFill>
                          <a:effectLst/>
                          <a:latin typeface="Times New Roman" panose="02020603050405020304" pitchFamily="18" charset="0"/>
                          <a:ea typeface="Times New Roman" panose="02020603050405020304" pitchFamily="18" charset="0"/>
                        </a:rPr>
                        <a:t>Работодатель, которому стало известно о возникновении у работника организации личной заинтересованности, которая приводит или может привести к конфликту интересов, обязан принять меры по предотвращению или урегулированию конфликта интересов.</a:t>
                      </a:r>
                      <a:endParaRPr lang="ru-RU" sz="1400">
                        <a:effectLst/>
                        <a:latin typeface="Times New Roman" panose="02020603050405020304" pitchFamily="18" charset="0"/>
                        <a:ea typeface="Times New Roman" panose="02020603050405020304" pitchFamily="18" charset="0"/>
                      </a:endParaRPr>
                    </a:p>
                  </a:txBody>
                  <a:tcPr marL="45066" marR="450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400" dirty="0">
                          <a:solidFill>
                            <a:srgbClr val="000000"/>
                          </a:solidFill>
                          <a:effectLst/>
                          <a:latin typeface="Times New Roman" panose="02020603050405020304" pitchFamily="18" charset="0"/>
                          <a:ea typeface="Times New Roman" panose="02020603050405020304" pitchFamily="18" charset="0"/>
                        </a:rPr>
                        <a:t>- ч. 3 ст. 11, п. 5 ч. 2 ст. 13.3 </a:t>
                      </a:r>
                      <a:r>
                        <a:rPr lang="ru-RU" sz="1400" b="1"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rgbClr val="000000"/>
                          </a:solidFill>
                          <a:effectLst/>
                          <a:latin typeface="Times New Roman" panose="02020603050405020304" pitchFamily="18" charset="0"/>
                          <a:ea typeface="Times New Roman" panose="02020603050405020304" pitchFamily="18" charset="0"/>
                        </a:rPr>
                        <a:t>Федерального закона </a:t>
                      </a:r>
                      <a:br>
                        <a:rPr lang="ru-RU" sz="1400" dirty="0">
                          <a:solidFill>
                            <a:srgbClr val="000000"/>
                          </a:solidFill>
                          <a:effectLst/>
                          <a:latin typeface="Times New Roman" panose="02020603050405020304" pitchFamily="18" charset="0"/>
                          <a:ea typeface="Times New Roman" panose="02020603050405020304" pitchFamily="18" charset="0"/>
                        </a:rPr>
                      </a:br>
                      <a:r>
                        <a:rPr lang="ru-RU" sz="1400" dirty="0">
                          <a:solidFill>
                            <a:srgbClr val="000000"/>
                          </a:solidFill>
                          <a:effectLst/>
                          <a:latin typeface="Times New Roman" panose="02020603050405020304" pitchFamily="18" charset="0"/>
                          <a:ea typeface="Times New Roman" panose="02020603050405020304" pitchFamily="18" charset="0"/>
                        </a:rPr>
                        <a:t>№ 273-ФЗ;</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 Приказы ФОИВ</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 </a:t>
                      </a:r>
                      <a:endParaRPr lang="ru-RU" sz="1400" dirty="0">
                        <a:effectLst/>
                        <a:latin typeface="Times New Roman" panose="02020603050405020304" pitchFamily="18" charset="0"/>
                        <a:ea typeface="Times New Roman" panose="02020603050405020304" pitchFamily="18" charset="0"/>
                      </a:endParaRPr>
                    </a:p>
                    <a:p>
                      <a:pPr algn="just"/>
                      <a:r>
                        <a:rPr lang="ru-RU" sz="1400" b="1" dirty="0">
                          <a:effectLst/>
                          <a:latin typeface="Times New Roman" panose="02020603050405020304" pitchFamily="18" charset="0"/>
                          <a:ea typeface="Times New Roman" panose="02020603050405020304" pitchFamily="18" charset="0"/>
                        </a:rPr>
                        <a:t> </a:t>
                      </a:r>
                      <a:endParaRPr lang="ru-RU" sz="1400" dirty="0">
                        <a:effectLst/>
                        <a:latin typeface="Times New Roman" panose="02020603050405020304" pitchFamily="18" charset="0"/>
                        <a:ea typeface="Times New Roman" panose="02020603050405020304" pitchFamily="18" charset="0"/>
                      </a:endParaRPr>
                    </a:p>
                    <a:p>
                      <a:pPr algn="just"/>
                      <a:r>
                        <a:rPr lang="ru-RU" sz="1400" b="1" dirty="0">
                          <a:effectLst/>
                          <a:latin typeface="Times New Roman" panose="02020603050405020304" pitchFamily="18" charset="0"/>
                          <a:ea typeface="Times New Roman" panose="02020603050405020304" pitchFamily="18" charset="0"/>
                        </a:rPr>
                        <a:t> </a:t>
                      </a:r>
                      <a:endParaRPr lang="ru-RU" sz="1400" dirty="0">
                        <a:effectLst/>
                        <a:latin typeface="Times New Roman" panose="02020603050405020304" pitchFamily="18" charset="0"/>
                        <a:ea typeface="Times New Roman" panose="02020603050405020304" pitchFamily="18" charset="0"/>
                      </a:endParaRPr>
                    </a:p>
                  </a:txBody>
                  <a:tcPr marL="45066" marR="450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100" dirty="0">
                          <a:solidFill>
                            <a:srgbClr val="000000"/>
                          </a:solidFill>
                          <a:effectLst/>
                          <a:latin typeface="Times New Roman" panose="02020603050405020304" pitchFamily="18" charset="0"/>
                          <a:ea typeface="Times New Roman" panose="02020603050405020304" pitchFamily="18" charset="0"/>
                        </a:rPr>
                        <a:t>Руководитель ФОИВ или руководитель организации рассматривает уведомление в порядке, определенном приказом ФОИВ, и обеспечивает принятие мер по предотвращению или урегулированию конфликта интересов. По решению  руководителя ФОИВ или руководителя организации уведомление может быть направлено на рассмотрение в Комиссию.</a:t>
                      </a:r>
                      <a:endParaRPr lang="ru-RU" sz="1100" dirty="0">
                        <a:effectLst/>
                        <a:latin typeface="Times New Roman" panose="02020603050405020304" pitchFamily="18" charset="0"/>
                        <a:ea typeface="Times New Roman" panose="02020603050405020304" pitchFamily="18" charset="0"/>
                      </a:endParaRPr>
                    </a:p>
                    <a:p>
                      <a:pPr algn="just"/>
                      <a:r>
                        <a:rPr lang="ru-RU" sz="1100" dirty="0">
                          <a:solidFill>
                            <a:srgbClr val="000000"/>
                          </a:solidFill>
                          <a:effectLst/>
                          <a:latin typeface="Times New Roman" panose="02020603050405020304" pitchFamily="18" charset="0"/>
                          <a:ea typeface="Times New Roman" panose="02020603050405020304" pitchFamily="18" charset="0"/>
                        </a:rPr>
                        <a:t> Меры по предотвращению или урегулированию конфликта интересов принимаются работодателем в зависимости от конкретных ситуаций и могут состоять, например, в  </a:t>
                      </a:r>
                      <a:r>
                        <a:rPr lang="ru-RU" sz="1100" dirty="0">
                          <a:effectLst/>
                          <a:latin typeface="Times New Roman" panose="02020603050405020304" pitchFamily="18" charset="0"/>
                          <a:ea typeface="Times New Roman" panose="02020603050405020304" pitchFamily="18" charset="0"/>
                        </a:rPr>
                        <a:t>изменении должностного положения работника организации, являющегося стороной конфликта интересов, вплоть до его отстранения от исполнения должностных обязанностей в установленном порядке. </a:t>
                      </a:r>
                    </a:p>
                  </a:txBody>
                  <a:tcPr marL="45066" marR="450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56821165"/>
                  </a:ext>
                </a:extLst>
              </a:tr>
            </a:tbl>
          </a:graphicData>
        </a:graphic>
      </p:graphicFrame>
    </p:spTree>
    <p:extLst>
      <p:ext uri="{BB962C8B-B14F-4D97-AF65-F5344CB8AC3E}">
        <p14:creationId xmlns:p14="http://schemas.microsoft.com/office/powerpoint/2010/main" val="3089359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a:spLocks noChangeArrowheads="1"/>
          </p:cNvSpPr>
          <p:nvPr/>
        </p:nvSpPr>
        <p:spPr bwMode="auto">
          <a:xfrm flipH="1">
            <a:off x="200325" y="6389041"/>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Прямоугольник 6"/>
          <p:cNvSpPr>
            <a:spLocks noChangeArrowheads="1"/>
          </p:cNvSpPr>
          <p:nvPr/>
        </p:nvSpPr>
        <p:spPr bwMode="auto">
          <a:xfrm flipH="1">
            <a:off x="200329" y="141406"/>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2" name="Таблица 1">
            <a:extLst>
              <a:ext uri="{FF2B5EF4-FFF2-40B4-BE49-F238E27FC236}">
                <a16:creationId xmlns:a16="http://schemas.microsoft.com/office/drawing/2014/main" xmlns="" id="{4E701406-2E5D-4837-870E-BD6624A35D74}"/>
              </a:ext>
            </a:extLst>
          </p:cNvPr>
          <p:cNvGraphicFramePr>
            <a:graphicFrameLocks noGrp="1"/>
          </p:cNvGraphicFramePr>
          <p:nvPr>
            <p:extLst>
              <p:ext uri="{D42A27DB-BD31-4B8C-83A1-F6EECF244321}">
                <p14:modId xmlns:p14="http://schemas.microsoft.com/office/powerpoint/2010/main" val="2094004905"/>
              </p:ext>
            </p:extLst>
          </p:nvPr>
        </p:nvGraphicFramePr>
        <p:xfrm>
          <a:off x="180974" y="612323"/>
          <a:ext cx="11830051" cy="5698670"/>
        </p:xfrm>
        <a:graphic>
          <a:graphicData uri="http://schemas.openxmlformats.org/drawingml/2006/table">
            <a:tbl>
              <a:tblPr firstRow="1" firstCol="1" bandRow="1" bandCol="1"/>
              <a:tblGrid>
                <a:gridCol w="4050013">
                  <a:extLst>
                    <a:ext uri="{9D8B030D-6E8A-4147-A177-3AD203B41FA5}">
                      <a16:colId xmlns:a16="http://schemas.microsoft.com/office/drawing/2014/main" xmlns="" val="1539207983"/>
                    </a:ext>
                  </a:extLst>
                </a:gridCol>
                <a:gridCol w="2736557">
                  <a:extLst>
                    <a:ext uri="{9D8B030D-6E8A-4147-A177-3AD203B41FA5}">
                      <a16:colId xmlns:a16="http://schemas.microsoft.com/office/drawing/2014/main" xmlns="" val="3893788625"/>
                    </a:ext>
                  </a:extLst>
                </a:gridCol>
                <a:gridCol w="5043481">
                  <a:extLst>
                    <a:ext uri="{9D8B030D-6E8A-4147-A177-3AD203B41FA5}">
                      <a16:colId xmlns:a16="http://schemas.microsoft.com/office/drawing/2014/main" xmlns="" val="491599978"/>
                    </a:ext>
                  </a:extLst>
                </a:gridCol>
              </a:tblGrid>
              <a:tr h="169544">
                <a:tc gridSpan="3">
                  <a:txBody>
                    <a:bodyPr/>
                    <a:lstStyle/>
                    <a:p>
                      <a:pPr algn="ctr">
                        <a:lnSpc>
                          <a:spcPts val="1150"/>
                        </a:lnSpc>
                        <a:spcBef>
                          <a:spcPts val="1800"/>
                        </a:spcBef>
                      </a:pPr>
                      <a:r>
                        <a:rPr lang="ru-RU" sz="1600" b="1" u="none" strike="noStrike" spc="-45">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Осуществление трудовой деятельности в случае близкого родства или свойства</a:t>
                      </a:r>
                      <a:endParaRPr lang="ru-RU" sz="1600" spc="-25">
                        <a:effectLst/>
                        <a:latin typeface="Times New Roman" panose="02020603050405020304" pitchFamily="18" charset="0"/>
                        <a:ea typeface="Times New Roman" panose="02020603050405020304" pitchFamily="18" charset="0"/>
                      </a:endParaRPr>
                    </a:p>
                  </a:txBody>
                  <a:tcPr marL="35204" marR="35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317859334"/>
                  </a:ext>
                </a:extLst>
              </a:tr>
              <a:tr h="5529126">
                <a:tc>
                  <a:txBody>
                    <a:bodyPr/>
                    <a:lstStyle/>
                    <a:p>
                      <a:pPr algn="just"/>
                      <a:r>
                        <a:rPr lang="ru-RU" sz="1400" dirty="0">
                          <a:solidFill>
                            <a:srgbClr val="000000"/>
                          </a:solidFill>
                          <a:effectLst/>
                          <a:latin typeface="Times New Roman" panose="02020603050405020304" pitchFamily="18" charset="0"/>
                          <a:ea typeface="Times New Roman" panose="02020603050405020304" pitchFamily="18" charset="0"/>
                        </a:rPr>
                        <a:t>Работники, замещающие должности </a:t>
                      </a:r>
                      <a:r>
                        <a:rPr lang="ru-RU" sz="1400" dirty="0">
                          <a:effectLst/>
                          <a:latin typeface="Times New Roman" panose="02020603050405020304" pitchFamily="18" charset="0"/>
                          <a:ea typeface="Times New Roman" panose="02020603050405020304" pitchFamily="18" charset="0"/>
                        </a:rPr>
                        <a:t>руководителей, главных бухгалтеров и должности, связанные с осуществлением финансово-хозяйственных полномочий, в федеральных государственных учреждениях или в федеральных государственных унитарных предприятиях (федеральных казенных предприятиях), созданных для выполнения задач, поставленных перед ФОИВ, и граждане, претендующие на замещение таких должностей, не могут осуществлять трудовую деятельность в случае близкого родства или свойства (родители, супруги, дети, братья, сестры, а также братья, сестры, родители, дети супругов и супруги детей) с работником соответствующего учреждения или предприятия, замещающим одну из указанных должностей, если осуществление трудовой деятельности связано с непосредственной подчиненностью или подконтрольностью одного из них другому.</a:t>
                      </a:r>
                    </a:p>
                  </a:txBody>
                  <a:tcPr marL="35204" marR="35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sz="1600" dirty="0">
                          <a:solidFill>
                            <a:srgbClr val="000000"/>
                          </a:solidFill>
                          <a:effectLst/>
                          <a:latin typeface="Times New Roman" panose="02020603050405020304" pitchFamily="18" charset="0"/>
                          <a:ea typeface="Times New Roman" panose="02020603050405020304" pitchFamily="18" charset="0"/>
                        </a:rPr>
                        <a:t>- постановление Правительства Российской Федерации № 568;</a:t>
                      </a:r>
                      <a:endParaRPr lang="ru-RU" sz="1600"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600" spc="-25" dirty="0">
                          <a:solidFill>
                            <a:srgbClr val="000000"/>
                          </a:solidFill>
                          <a:effectLst/>
                          <a:latin typeface="Times New Roman" panose="02020603050405020304" pitchFamily="18" charset="0"/>
                          <a:ea typeface="Times New Roman" panose="02020603050405020304" pitchFamily="18" charset="0"/>
                        </a:rPr>
                        <a:t>- Приказы ФОИВ</a:t>
                      </a:r>
                      <a:r>
                        <a:rPr lang="ru-RU" sz="1600" dirty="0">
                          <a:solidFill>
                            <a:srgbClr val="000000"/>
                          </a:solidFill>
                          <a:effectLst/>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a:p>
                      <a:r>
                        <a:rPr lang="ru-RU" sz="1600" dirty="0">
                          <a:solidFill>
                            <a:srgbClr val="000000"/>
                          </a:solidFill>
                          <a:effectLst/>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a:p>
                      <a:pPr indent="449580" algn="just"/>
                      <a:r>
                        <a:rPr lang="ru-RU" sz="1600" b="1" dirty="0">
                          <a:effectLst/>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a:txBody>
                  <a:tcPr marL="35204" marR="35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050" dirty="0">
                          <a:solidFill>
                            <a:srgbClr val="000000"/>
                          </a:solidFill>
                          <a:effectLst/>
                          <a:latin typeface="Times New Roman" panose="02020603050405020304" pitchFamily="18" charset="0"/>
                          <a:ea typeface="Times New Roman" panose="02020603050405020304" pitchFamily="18" charset="0"/>
                        </a:rPr>
                        <a:t>Недопустимо осуществление в организации трудовой деятельности работниками, замещающими должности </a:t>
                      </a:r>
                      <a:r>
                        <a:rPr lang="ru-RU" sz="1050" dirty="0">
                          <a:effectLst/>
                          <a:latin typeface="Times New Roman" panose="02020603050405020304" pitchFamily="18" charset="0"/>
                          <a:ea typeface="Times New Roman" panose="02020603050405020304" pitchFamily="18" charset="0"/>
                        </a:rPr>
                        <a:t>руководителей, главных бухгалтеров и должности, связанные с осуществлением финансово-хозяйственных полномочий</a:t>
                      </a:r>
                      <a:r>
                        <a:rPr lang="ru-RU" sz="1050" dirty="0">
                          <a:solidFill>
                            <a:srgbClr val="000000"/>
                          </a:solidFill>
                          <a:effectLst/>
                          <a:latin typeface="Times New Roman" panose="02020603050405020304" pitchFamily="18" charset="0"/>
                          <a:ea typeface="Times New Roman" panose="02020603050405020304" pitchFamily="18" charset="0"/>
                        </a:rPr>
                        <a:t>, или гражданами, претендующими на замещение указанных должностей, состоящими в близком родстве или свойстве (родители, супруги, дети, братья, сестры, а также братья, сестры, родители, дети супругов и супруги детей) с иным работником организации, замещающим одну из указанных должностей, если осуществление трудовой деятельности связано с непосредственной подчиненностью или подконтрольностью одного из них другому.</a:t>
                      </a:r>
                      <a:endParaRPr lang="ru-RU" sz="1050" dirty="0">
                        <a:effectLst/>
                        <a:latin typeface="Times New Roman" panose="02020603050405020304" pitchFamily="18" charset="0"/>
                        <a:ea typeface="Times New Roman" panose="02020603050405020304" pitchFamily="18" charset="0"/>
                      </a:endParaRPr>
                    </a:p>
                    <a:p>
                      <a:pPr algn="just"/>
                      <a:r>
                        <a:rPr lang="ru-RU" sz="1050" dirty="0">
                          <a:solidFill>
                            <a:srgbClr val="000000"/>
                          </a:solidFill>
                          <a:effectLst/>
                          <a:latin typeface="Times New Roman" panose="02020603050405020304" pitchFamily="18" charset="0"/>
                          <a:ea typeface="Times New Roman" panose="02020603050405020304" pitchFamily="18" charset="0"/>
                        </a:rPr>
                        <a:t>Работникам, замещающим такие должности, при возникновении указанной ситуации, рекомендуется незамедлительно сообщить о ней работодателю для принятия соответствующего решения.</a:t>
                      </a:r>
                      <a:endParaRPr lang="ru-RU" sz="1050" dirty="0">
                        <a:effectLst/>
                        <a:latin typeface="Times New Roman" panose="02020603050405020304" pitchFamily="18" charset="0"/>
                        <a:ea typeface="Times New Roman" panose="02020603050405020304" pitchFamily="18" charset="0"/>
                      </a:endParaRPr>
                    </a:p>
                    <a:p>
                      <a:pPr algn="just"/>
                      <a:r>
                        <a:rPr lang="ru-RU" sz="1050" u="sng" dirty="0">
                          <a:solidFill>
                            <a:srgbClr val="000000"/>
                          </a:solidFill>
                          <a:effectLst/>
                          <a:latin typeface="Times New Roman" panose="02020603050405020304" pitchFamily="18" charset="0"/>
                          <a:ea typeface="Times New Roman" panose="02020603050405020304" pitchFamily="18" charset="0"/>
                        </a:rPr>
                        <a:t>При этом необходимо иметь в виду, что:</a:t>
                      </a:r>
                      <a:endParaRPr lang="ru-RU" sz="1050" dirty="0">
                        <a:effectLst/>
                        <a:latin typeface="Times New Roman" panose="02020603050405020304" pitchFamily="18" charset="0"/>
                        <a:ea typeface="Times New Roman" panose="02020603050405020304" pitchFamily="18" charset="0"/>
                      </a:endParaRPr>
                    </a:p>
                    <a:p>
                      <a:pPr algn="just"/>
                      <a:r>
                        <a:rPr lang="ru-RU" sz="1050" b="1" dirty="0">
                          <a:solidFill>
                            <a:srgbClr val="000000"/>
                          </a:solidFill>
                          <a:effectLst/>
                          <a:latin typeface="Times New Roman" panose="02020603050405020304" pitchFamily="18" charset="0"/>
                          <a:ea typeface="Times New Roman" panose="02020603050405020304" pitchFamily="18" charset="0"/>
                        </a:rPr>
                        <a:t>-</a:t>
                      </a:r>
                      <a:r>
                        <a:rPr lang="ru-RU" sz="1050" dirty="0">
                          <a:solidFill>
                            <a:srgbClr val="000000"/>
                          </a:solidFill>
                          <a:effectLst/>
                          <a:latin typeface="Times New Roman" panose="02020603050405020304" pitchFamily="18" charset="0"/>
                          <a:ea typeface="Times New Roman" panose="02020603050405020304" pitchFamily="18" charset="0"/>
                        </a:rPr>
                        <a:t> запрет на совместную работу родственников и свойственников в организациях распространяется на работников, замещающих должности руководителей, главных бухгалтеров и должности, связанные с осуществлением финансово-хозяйственных полномочий, </a:t>
                      </a:r>
                      <a:r>
                        <a:rPr lang="ru-RU" sz="1050" b="1" dirty="0">
                          <a:solidFill>
                            <a:srgbClr val="000000"/>
                          </a:solidFill>
                          <a:effectLst/>
                          <a:latin typeface="Times New Roman" panose="02020603050405020304" pitchFamily="18" charset="0"/>
                          <a:ea typeface="Times New Roman" panose="02020603050405020304" pitchFamily="18" charset="0"/>
                        </a:rPr>
                        <a:t>независимо от указания соответствующей должности в Перечне должностей, </a:t>
                      </a:r>
                      <a:r>
                        <a:rPr lang="ru-RU" sz="1050" dirty="0">
                          <a:solidFill>
                            <a:srgbClr val="000000"/>
                          </a:solidFill>
                          <a:effectLst/>
                          <a:latin typeface="Times New Roman" panose="02020603050405020304" pitchFamily="18" charset="0"/>
                          <a:ea typeface="Times New Roman" panose="02020603050405020304" pitchFamily="18" charset="0"/>
                        </a:rPr>
                        <a:t>а также при условии, что данные работники замещают указанные должности в организации в условиях непосредственной подчиненности или подконтрольности одного из них другому;</a:t>
                      </a:r>
                      <a:endParaRPr lang="ru-RU" sz="1050" dirty="0">
                        <a:effectLst/>
                        <a:latin typeface="Times New Roman" panose="02020603050405020304" pitchFamily="18" charset="0"/>
                        <a:ea typeface="Times New Roman" panose="02020603050405020304" pitchFamily="18" charset="0"/>
                      </a:endParaRPr>
                    </a:p>
                    <a:p>
                      <a:pPr algn="just"/>
                      <a:r>
                        <a:rPr lang="ru-RU" sz="1050" b="1"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непосредственная подчиненность означает, что один работник подчинен другому в соответствии с должностной инструкцией, положением о структурном подразделении, уставом организации. Признаками непосредственной подчиненности могут быть ситуации, когда один работник является непосредственным начальником другого работника, имеет право давать поручения, контролировать их исполнение, принимать меры поощрения или взыскания, влиять на размеры оплаты труда и др.;</a:t>
                      </a:r>
                      <a:endParaRPr lang="ru-RU" sz="1050" dirty="0">
                        <a:effectLst/>
                        <a:latin typeface="Times New Roman" panose="02020603050405020304" pitchFamily="18" charset="0"/>
                        <a:ea typeface="Times New Roman" panose="02020603050405020304" pitchFamily="18" charset="0"/>
                      </a:endParaRPr>
                    </a:p>
                    <a:p>
                      <a:pPr algn="just"/>
                      <a:r>
                        <a:rPr lang="ru-RU" sz="1050" b="1" dirty="0">
                          <a:solidFill>
                            <a:srgbClr val="000000"/>
                          </a:solidFill>
                          <a:effectLst/>
                          <a:latin typeface="Times New Roman" panose="02020603050405020304" pitchFamily="18" charset="0"/>
                          <a:ea typeface="Times New Roman" panose="02020603050405020304" pitchFamily="18" charset="0"/>
                        </a:rPr>
                        <a:t>-</a:t>
                      </a:r>
                      <a:r>
                        <a:rPr lang="ru-RU" sz="1050" dirty="0">
                          <a:solidFill>
                            <a:srgbClr val="000000"/>
                          </a:solidFill>
                          <a:effectLst/>
                          <a:latin typeface="Times New Roman" panose="02020603050405020304" pitchFamily="18" charset="0"/>
                          <a:ea typeface="Times New Roman" panose="02020603050405020304" pitchFamily="18" charset="0"/>
                        </a:rPr>
                        <a:t> подконтрольность предполагает наличие у вышестоящего должностного лица, в том числе </a:t>
                      </a:r>
                      <a:r>
                        <a:rPr lang="ru-RU" sz="1050" b="1" dirty="0">
                          <a:solidFill>
                            <a:srgbClr val="000000"/>
                          </a:solidFill>
                          <a:effectLst/>
                          <a:latin typeface="Times New Roman" panose="02020603050405020304" pitchFamily="18" charset="0"/>
                          <a:ea typeface="Times New Roman" panose="02020603050405020304" pitchFamily="18" charset="0"/>
                        </a:rPr>
                        <a:t>при отсутствии прямого подчинения</a:t>
                      </a:r>
                      <a:r>
                        <a:rPr lang="ru-RU" sz="1050" dirty="0">
                          <a:solidFill>
                            <a:srgbClr val="000000"/>
                          </a:solidFill>
                          <a:effectLst/>
                          <a:latin typeface="Times New Roman" panose="02020603050405020304" pitchFamily="18" charset="0"/>
                          <a:ea typeface="Times New Roman" panose="02020603050405020304" pitchFamily="18" charset="0"/>
                        </a:rPr>
                        <a:t>, полномочия по осуществлению контроля в силу своих должностных (служебных) обязанностей;</a:t>
                      </a:r>
                      <a:endParaRPr lang="ru-RU" sz="1050" dirty="0">
                        <a:effectLst/>
                        <a:latin typeface="Times New Roman" panose="02020603050405020304" pitchFamily="18" charset="0"/>
                        <a:ea typeface="Times New Roman" panose="02020603050405020304" pitchFamily="18" charset="0"/>
                      </a:endParaRPr>
                    </a:p>
                    <a:p>
                      <a:pPr algn="just"/>
                      <a:r>
                        <a:rPr lang="ru-RU" sz="1050" b="1" dirty="0">
                          <a:solidFill>
                            <a:srgbClr val="000000"/>
                          </a:solidFill>
                          <a:effectLst/>
                          <a:latin typeface="Times New Roman" panose="02020603050405020304" pitchFamily="18" charset="0"/>
                          <a:ea typeface="Times New Roman" panose="02020603050405020304" pitchFamily="18" charset="0"/>
                        </a:rPr>
                        <a:t>-</a:t>
                      </a:r>
                      <a:r>
                        <a:rPr lang="ru-RU" sz="1050" dirty="0">
                          <a:solidFill>
                            <a:srgbClr val="000000"/>
                          </a:solidFill>
                          <a:effectLst/>
                          <a:latin typeface="Times New Roman" panose="02020603050405020304" pitchFamily="18" charset="0"/>
                          <a:ea typeface="Times New Roman" panose="02020603050405020304" pitchFamily="18" charset="0"/>
                        </a:rPr>
                        <a:t> отсутствие факта наличия непосредственной подчиненности и (или) подконтрольности не исключает возможности возникновения личной заинтересованности в связи с исполнением должностных (служебных) обязанностей работающих в организации родственников и свойственников. </a:t>
                      </a:r>
                      <a:r>
                        <a:rPr lang="ru-RU" sz="1050" b="1" dirty="0">
                          <a:solidFill>
                            <a:srgbClr val="000000"/>
                          </a:solidFill>
                          <a:effectLst/>
                          <a:latin typeface="Times New Roman" panose="02020603050405020304" pitchFamily="18" charset="0"/>
                          <a:ea typeface="Times New Roman" panose="02020603050405020304" pitchFamily="18" charset="0"/>
                        </a:rPr>
                        <a:t>  </a:t>
                      </a:r>
                      <a:endParaRPr lang="ru-RU" sz="1050" dirty="0">
                        <a:effectLst/>
                        <a:latin typeface="Times New Roman" panose="02020603050405020304" pitchFamily="18" charset="0"/>
                        <a:ea typeface="Times New Roman" panose="02020603050405020304" pitchFamily="18" charset="0"/>
                      </a:endParaRPr>
                    </a:p>
                  </a:txBody>
                  <a:tcPr marL="35204" marR="35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03954705"/>
                  </a:ext>
                </a:extLst>
              </a:tr>
            </a:tbl>
          </a:graphicData>
        </a:graphic>
      </p:graphicFrame>
    </p:spTree>
    <p:extLst>
      <p:ext uri="{BB962C8B-B14F-4D97-AF65-F5344CB8AC3E}">
        <p14:creationId xmlns:p14="http://schemas.microsoft.com/office/powerpoint/2010/main" val="1727759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a:spLocks noChangeArrowheads="1"/>
          </p:cNvSpPr>
          <p:nvPr/>
        </p:nvSpPr>
        <p:spPr bwMode="auto">
          <a:xfrm flipH="1">
            <a:off x="200325" y="6389041"/>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Прямоугольник 6"/>
          <p:cNvSpPr>
            <a:spLocks noChangeArrowheads="1"/>
          </p:cNvSpPr>
          <p:nvPr/>
        </p:nvSpPr>
        <p:spPr bwMode="auto">
          <a:xfrm flipH="1">
            <a:off x="200329" y="141406"/>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Прямоугольник 2"/>
          <p:cNvSpPr/>
          <p:nvPr/>
        </p:nvSpPr>
        <p:spPr>
          <a:xfrm>
            <a:off x="2967750" y="2276873"/>
            <a:ext cx="6656642"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400" b="0"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 </a:t>
            </a:r>
            <a:endParaRPr kumimoji="0" lang="ru-RU"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itchFamily="18" charset="0"/>
            </a:endParaRPr>
          </a:p>
        </p:txBody>
      </p:sp>
      <p:graphicFrame>
        <p:nvGraphicFramePr>
          <p:cNvPr id="2" name="Таблица 1">
            <a:extLst>
              <a:ext uri="{FF2B5EF4-FFF2-40B4-BE49-F238E27FC236}">
                <a16:creationId xmlns:a16="http://schemas.microsoft.com/office/drawing/2014/main" xmlns="" id="{EBFE0B5E-FA32-459D-930E-47ADDD01B383}"/>
              </a:ext>
            </a:extLst>
          </p:cNvPr>
          <p:cNvGraphicFramePr>
            <a:graphicFrameLocks noGrp="1"/>
          </p:cNvGraphicFramePr>
          <p:nvPr>
            <p:extLst>
              <p:ext uri="{D42A27DB-BD31-4B8C-83A1-F6EECF244321}">
                <p14:modId xmlns:p14="http://schemas.microsoft.com/office/powerpoint/2010/main" val="1668715003"/>
              </p:ext>
            </p:extLst>
          </p:nvPr>
        </p:nvGraphicFramePr>
        <p:xfrm>
          <a:off x="335360" y="1721359"/>
          <a:ext cx="11690732" cy="4440707"/>
        </p:xfrm>
        <a:graphic>
          <a:graphicData uri="http://schemas.openxmlformats.org/drawingml/2006/table">
            <a:tbl>
              <a:tblPr firstRow="1" firstCol="1" bandRow="1" bandCol="1"/>
              <a:tblGrid>
                <a:gridCol w="3968539">
                  <a:extLst>
                    <a:ext uri="{9D8B030D-6E8A-4147-A177-3AD203B41FA5}">
                      <a16:colId xmlns:a16="http://schemas.microsoft.com/office/drawing/2014/main" xmlns="" val="528663595"/>
                    </a:ext>
                  </a:extLst>
                </a:gridCol>
                <a:gridCol w="2681506">
                  <a:extLst>
                    <a:ext uri="{9D8B030D-6E8A-4147-A177-3AD203B41FA5}">
                      <a16:colId xmlns:a16="http://schemas.microsoft.com/office/drawing/2014/main" xmlns="" val="1526733648"/>
                    </a:ext>
                  </a:extLst>
                </a:gridCol>
                <a:gridCol w="5040687">
                  <a:extLst>
                    <a:ext uri="{9D8B030D-6E8A-4147-A177-3AD203B41FA5}">
                      <a16:colId xmlns:a16="http://schemas.microsoft.com/office/drawing/2014/main" xmlns="" val="2723257844"/>
                    </a:ext>
                  </a:extLst>
                </a:gridCol>
              </a:tblGrid>
              <a:tr h="281606">
                <a:tc gridSpan="3">
                  <a:txBody>
                    <a:bodyPr/>
                    <a:lstStyle/>
                    <a:p>
                      <a:pPr algn="ctr"/>
                      <a:r>
                        <a:rPr lang="ru-RU" sz="1300" b="1" u="none" strike="noStrike" spc="-45">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Уведомление о склонении к коррупционным правонарушениям</a:t>
                      </a:r>
                      <a:endParaRPr lang="ru-RU"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256300494"/>
                  </a:ext>
                </a:extLst>
              </a:tr>
              <a:tr h="4159101">
                <a:tc>
                  <a:txBody>
                    <a:bodyPr/>
                    <a:lstStyle/>
                    <a:p>
                      <a:pPr algn="just"/>
                      <a:r>
                        <a:rPr lang="ru-RU" sz="2000" dirty="0">
                          <a:effectLst/>
                          <a:latin typeface="Times New Roman" panose="02020603050405020304" pitchFamily="18" charset="0"/>
                          <a:ea typeface="Times New Roman" panose="02020603050405020304" pitchFamily="18" charset="0"/>
                        </a:rPr>
                        <a:t>Руководители организации и работники обязаны уведомлять работодателя, органы прокуратуры или другие государственные органы об обращении к нему каких-либо лиц в целях склонения к совершению коррупционных правонарушений.</a:t>
                      </a:r>
                    </a:p>
                    <a:p>
                      <a:pPr indent="342900" algn="just"/>
                      <a:r>
                        <a:rPr lang="ru-RU" sz="1200" dirty="0">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2000" dirty="0">
                          <a:solidFill>
                            <a:srgbClr val="000000"/>
                          </a:solidFill>
                          <a:effectLst/>
                          <a:latin typeface="Times New Roman" panose="02020603050405020304" pitchFamily="18" charset="0"/>
                          <a:ea typeface="Times New Roman" panose="02020603050405020304" pitchFamily="18" charset="0"/>
                        </a:rPr>
                        <a:t>- ст. 11.1 </a:t>
                      </a:r>
                      <a:r>
                        <a:rPr lang="ru-RU" sz="2000" b="1"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Федерального закона № 273-ФЗ;</a:t>
                      </a:r>
                      <a:endParaRPr lang="ru-RU" sz="2000" dirty="0">
                        <a:effectLst/>
                        <a:latin typeface="Times New Roman" panose="02020603050405020304" pitchFamily="18" charset="0"/>
                        <a:ea typeface="Times New Roman" panose="02020603050405020304" pitchFamily="18" charset="0"/>
                      </a:endParaRPr>
                    </a:p>
                    <a:p>
                      <a:pPr algn="just"/>
                      <a:r>
                        <a:rPr lang="ru-RU" sz="2000" dirty="0">
                          <a:solidFill>
                            <a:srgbClr val="000000"/>
                          </a:solidFill>
                          <a:effectLst/>
                          <a:latin typeface="Times New Roman" panose="02020603050405020304" pitchFamily="18" charset="0"/>
                          <a:ea typeface="Times New Roman" panose="02020603050405020304" pitchFamily="18" charset="0"/>
                        </a:rPr>
                        <a:t>- постановление Правительства Российской Федерации № 568;</a:t>
                      </a:r>
                      <a:endParaRPr lang="ru-RU" sz="2000" dirty="0">
                        <a:effectLst/>
                        <a:latin typeface="Times New Roman" panose="02020603050405020304" pitchFamily="18" charset="0"/>
                        <a:ea typeface="Times New Roman" panose="02020603050405020304" pitchFamily="18" charset="0"/>
                      </a:endParaRPr>
                    </a:p>
                    <a:p>
                      <a:pPr algn="just"/>
                      <a:r>
                        <a:rPr lang="ru-RU" sz="2000" dirty="0">
                          <a:solidFill>
                            <a:srgbClr val="000000"/>
                          </a:solidFill>
                          <a:effectLst/>
                          <a:latin typeface="Times New Roman" panose="02020603050405020304" pitchFamily="18" charset="0"/>
                          <a:ea typeface="Times New Roman" panose="02020603050405020304" pitchFamily="18" charset="0"/>
                        </a:rPr>
                        <a:t>- </a:t>
                      </a:r>
                      <a:r>
                        <a:rPr lang="ru-RU" sz="2000" dirty="0">
                          <a:effectLst/>
                          <a:latin typeface="Times New Roman" panose="02020603050405020304" pitchFamily="18" charset="0"/>
                          <a:ea typeface="Times New Roman" panose="02020603050405020304" pitchFamily="18" charset="0"/>
                        </a:rPr>
                        <a:t>Приказы ФОИВ</a:t>
                      </a:r>
                      <a:r>
                        <a:rPr lang="ru-RU" sz="2000" b="1" dirty="0">
                          <a:effectLst/>
                          <a:latin typeface="Times New Roman" panose="02020603050405020304" pitchFamily="18" charset="0"/>
                          <a:ea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600" dirty="0">
                          <a:effectLst/>
                          <a:latin typeface="Times New Roman" panose="02020603050405020304" pitchFamily="18" charset="0"/>
                          <a:ea typeface="Times New Roman" panose="02020603050405020304" pitchFamily="18" charset="0"/>
                        </a:rPr>
                        <a:t>Работник обязан уведомить работодателя обо всех случаях обращения к нему каких-либо лиц в целях склонения его к совершению коррупционных правонарушений в трехдневный срок с момента, когда ему стало известно о фактах такого обращения, за исключением случаев, когда по данным фактам проведена или проводится проверка.</a:t>
                      </a:r>
                    </a:p>
                    <a:p>
                      <a:pPr algn="just"/>
                      <a:r>
                        <a:rPr lang="ru-RU" sz="1600" dirty="0">
                          <a:effectLst/>
                          <a:latin typeface="Times New Roman" panose="02020603050405020304" pitchFamily="18" charset="0"/>
                          <a:ea typeface="Times New Roman" panose="02020603050405020304" pitchFamily="18" charset="0"/>
                        </a:rPr>
                        <a:t>Руководитель организации составляет уведомление на имя Министра финансов Российской Федерации и передает его в Отдел по профилактике коррупционных и иных правонарушений.</a:t>
                      </a:r>
                    </a:p>
                    <a:p>
                      <a:pPr algn="just"/>
                      <a:r>
                        <a:rPr lang="ru-RU" sz="1600" dirty="0">
                          <a:effectLst/>
                          <a:latin typeface="Times New Roman" panose="02020603050405020304" pitchFamily="18" charset="0"/>
                          <a:ea typeface="Times New Roman" panose="02020603050405020304" pitchFamily="18" charset="0"/>
                        </a:rPr>
                        <a:t>Работник составляет уведомление на имя руководителя организации и представляет его в уполномоченное подразделение организации (должностному лицу организации). </a:t>
                      </a:r>
                    </a:p>
                    <a:p>
                      <a:pPr algn="just"/>
                      <a:r>
                        <a:rPr lang="ru-RU" sz="1600" dirty="0">
                          <a:effectLst/>
                          <a:latin typeface="Times New Roman" panose="02020603050405020304" pitchFamily="18" charset="0"/>
                          <a:ea typeface="Times New Roman" panose="02020603050405020304" pitchFamily="18" charset="0"/>
                        </a:rPr>
                        <a:t>Порядок уведомления утвержден приказом ФОИВ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37210958"/>
                  </a:ext>
                </a:extLst>
              </a:tr>
            </a:tbl>
          </a:graphicData>
        </a:graphic>
      </p:graphicFrame>
    </p:spTree>
    <p:extLst>
      <p:ext uri="{BB962C8B-B14F-4D97-AF65-F5344CB8AC3E}">
        <p14:creationId xmlns:p14="http://schemas.microsoft.com/office/powerpoint/2010/main" val="1842347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a:spLocks noChangeArrowheads="1"/>
          </p:cNvSpPr>
          <p:nvPr/>
        </p:nvSpPr>
        <p:spPr bwMode="auto">
          <a:xfrm flipH="1">
            <a:off x="200325" y="6389041"/>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Прямоугольник 6"/>
          <p:cNvSpPr>
            <a:spLocks noChangeArrowheads="1"/>
          </p:cNvSpPr>
          <p:nvPr/>
        </p:nvSpPr>
        <p:spPr bwMode="auto">
          <a:xfrm flipH="1">
            <a:off x="200329" y="141406"/>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Прямоугольник 2"/>
          <p:cNvSpPr/>
          <p:nvPr/>
        </p:nvSpPr>
        <p:spPr>
          <a:xfrm>
            <a:off x="2967750" y="2276873"/>
            <a:ext cx="6656642"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400" b="0"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 </a:t>
            </a:r>
            <a:endParaRPr kumimoji="0" lang="ru-RU"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itchFamily="18" charset="0"/>
            </a:endParaRPr>
          </a:p>
        </p:txBody>
      </p:sp>
      <p:graphicFrame>
        <p:nvGraphicFramePr>
          <p:cNvPr id="2" name="Таблица 1">
            <a:extLst>
              <a:ext uri="{FF2B5EF4-FFF2-40B4-BE49-F238E27FC236}">
                <a16:creationId xmlns:a16="http://schemas.microsoft.com/office/drawing/2014/main" xmlns="" id="{26E59C8E-4D48-4A47-96F2-22541982EA4A}"/>
              </a:ext>
            </a:extLst>
          </p:cNvPr>
          <p:cNvGraphicFramePr>
            <a:graphicFrameLocks noGrp="1"/>
          </p:cNvGraphicFramePr>
          <p:nvPr>
            <p:extLst>
              <p:ext uri="{D42A27DB-BD31-4B8C-83A1-F6EECF244321}">
                <p14:modId xmlns:p14="http://schemas.microsoft.com/office/powerpoint/2010/main" val="329777692"/>
              </p:ext>
            </p:extLst>
          </p:nvPr>
        </p:nvGraphicFramePr>
        <p:xfrm>
          <a:off x="200223" y="522514"/>
          <a:ext cx="11891084" cy="6035040"/>
        </p:xfrm>
        <a:graphic>
          <a:graphicData uri="http://schemas.openxmlformats.org/drawingml/2006/table">
            <a:tbl>
              <a:tblPr firstRow="1" firstCol="1" bandRow="1" bandCol="1"/>
              <a:tblGrid>
                <a:gridCol w="3881027">
                  <a:extLst>
                    <a:ext uri="{9D8B030D-6E8A-4147-A177-3AD203B41FA5}">
                      <a16:colId xmlns:a16="http://schemas.microsoft.com/office/drawing/2014/main" xmlns="" val="2167032359"/>
                    </a:ext>
                  </a:extLst>
                </a:gridCol>
                <a:gridCol w="2622376">
                  <a:extLst>
                    <a:ext uri="{9D8B030D-6E8A-4147-A177-3AD203B41FA5}">
                      <a16:colId xmlns:a16="http://schemas.microsoft.com/office/drawing/2014/main" xmlns="" val="314049428"/>
                    </a:ext>
                  </a:extLst>
                </a:gridCol>
                <a:gridCol w="5387681">
                  <a:extLst>
                    <a:ext uri="{9D8B030D-6E8A-4147-A177-3AD203B41FA5}">
                      <a16:colId xmlns:a16="http://schemas.microsoft.com/office/drawing/2014/main" xmlns="" val="50218045"/>
                    </a:ext>
                  </a:extLst>
                </a:gridCol>
              </a:tblGrid>
              <a:tr h="206187">
                <a:tc gridSpan="3">
                  <a:txBody>
                    <a:bodyPr/>
                    <a:lstStyle/>
                    <a:p>
                      <a:pPr algn="ctr"/>
                      <a:r>
                        <a:rPr lang="ru-RU" sz="1400" b="1" u="none" strike="noStrike" spc="-4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Получение подарков, услуг, наград и иных благ</a:t>
                      </a:r>
                      <a:endParaRPr lang="ru-RU" sz="1400" dirty="0">
                        <a:effectLst/>
                        <a:latin typeface="Times New Roman" panose="02020603050405020304" pitchFamily="18" charset="0"/>
                        <a:ea typeface="Times New Roman" panose="02020603050405020304" pitchFamily="18" charset="0"/>
                      </a:endParaRPr>
                    </a:p>
                  </a:txBody>
                  <a:tcPr marL="41617" marR="4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3851527576"/>
                  </a:ext>
                </a:extLst>
              </a:tr>
              <a:tr h="3711371">
                <a:tc>
                  <a:txBody>
                    <a:bodyPr/>
                    <a:lstStyle/>
                    <a:p>
                      <a:pPr algn="just"/>
                      <a:r>
                        <a:rPr lang="ru-RU" sz="1200">
                          <a:effectLst/>
                          <a:latin typeface="Times New Roman" panose="02020603050405020304" pitchFamily="18" charset="0"/>
                          <a:ea typeface="Times New Roman" panose="02020603050405020304" pitchFamily="18" charset="0"/>
                        </a:rPr>
                        <a:t>Работнику запрещается получать в связи с исполнением трудовых обязанностей вознаграждения от физических и юридических лиц (подарки, денежное вознаграждение, ссуды, услуги, оплату развлечений, отдыха, транспортных расходов и иные вознаграждения), за исключением случаев получения работником подарков в связи с протокольными мероприятиями, со служебными командировками, с другими официальными мероприятиями  и иных случаев, установленных федеральными законами и иными нормативными правовыми актами, определяющими особенности правового положения и специфику трудовой деятельности работника.</a:t>
                      </a:r>
                    </a:p>
                    <a:p>
                      <a:pPr algn="just"/>
                      <a:r>
                        <a:rPr lang="ru-RU" sz="1200">
                          <a:effectLst/>
                          <a:latin typeface="Times New Roman" panose="02020603050405020304" pitchFamily="18" charset="0"/>
                          <a:ea typeface="Times New Roman" panose="02020603050405020304" pitchFamily="18" charset="0"/>
                        </a:rPr>
                        <a:t>Работник обязан уведомлять работодателя (его представителя) о получении работником подарка в указанных выше случаях, и передавать указанный подарок, стоимость которого превышает 3 тыс. рублей, по акту соответственно в фонд или иную организацию с сохранением возможности его выкупа в </a:t>
                      </a:r>
                      <a:r>
                        <a:rPr lang="ru-RU" sz="1200" u="none" strike="noStrike">
                          <a:solidFill>
                            <a:srgbClr val="0563C1"/>
                          </a:solidFill>
                          <a:effectLst/>
                          <a:latin typeface="Times New Roman" panose="02020603050405020304" pitchFamily="18" charset="0"/>
                          <a:ea typeface="Times New Roman" panose="02020603050405020304" pitchFamily="18" charset="0"/>
                          <a:hlinkClick r:id="rId2" tooltip="Ссылка на список документов:&#10;&quot;Гражданский кодекс Российской Федерации (часть вторая)&quot; от 26.01.1996 N 14-ФЗ&#10;(ред. от 23.05.2016)&#10;-------------------- &#10;Постановление Правительства РФ от 09.01.2014 N 10&#10;(ред. от 12.10.2015)&#10;&quot;О порядке сообщения отдельными к"/>
                        </a:rPr>
                        <a:t>порядке</a:t>
                      </a:r>
                      <a:r>
                        <a:rPr lang="ru-RU" sz="1200">
                          <a:effectLst/>
                          <a:latin typeface="Times New Roman" panose="02020603050405020304" pitchFamily="18" charset="0"/>
                          <a:ea typeface="Times New Roman" panose="02020603050405020304" pitchFamily="18" charset="0"/>
                        </a:rPr>
                        <a:t>, установленном нормативными правовыми актами Российской Федерации.</a:t>
                      </a:r>
                    </a:p>
                  </a:txBody>
                  <a:tcPr marL="41617" marR="4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1800"/>
                        </a:spcBef>
                      </a:pPr>
                      <a:r>
                        <a:rPr lang="ru-RU" sz="700" spc="-25" dirty="0">
                          <a:solidFill>
                            <a:srgbClr val="000000"/>
                          </a:solidFill>
                          <a:effectLst/>
                          <a:latin typeface="Times New Roman" panose="02020603050405020304" pitchFamily="18" charset="0"/>
                          <a:ea typeface="Times New Roman" panose="02020603050405020304" pitchFamily="18" charset="0"/>
                        </a:rPr>
                        <a:t>- </a:t>
                      </a:r>
                      <a:r>
                        <a:rPr lang="ru-RU" sz="1600" spc="-25" dirty="0">
                          <a:solidFill>
                            <a:srgbClr val="000000"/>
                          </a:solidFill>
                          <a:effectLst/>
                          <a:latin typeface="Times New Roman" panose="02020603050405020304" pitchFamily="18" charset="0"/>
                          <a:ea typeface="Times New Roman" panose="02020603050405020304" pitchFamily="18" charset="0"/>
                        </a:rPr>
                        <a:t>постановление Правительства  Российской Федерации № 568;</a:t>
                      </a:r>
                      <a:endParaRPr lang="ru-RU" sz="1600" spc="-25"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600" spc="-25" dirty="0">
                          <a:solidFill>
                            <a:srgbClr val="000000"/>
                          </a:solidFill>
                          <a:effectLst/>
                          <a:latin typeface="Times New Roman" panose="02020603050405020304" pitchFamily="18" charset="0"/>
                          <a:ea typeface="Times New Roman" panose="02020603050405020304" pitchFamily="18" charset="0"/>
                        </a:rPr>
                        <a:t>-постановление Правительства Российской Федерации № 10;</a:t>
                      </a:r>
                      <a:endParaRPr lang="ru-RU" sz="1600" spc="-25"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600" spc="-25" dirty="0">
                          <a:solidFill>
                            <a:srgbClr val="000000"/>
                          </a:solidFill>
                          <a:effectLst/>
                          <a:latin typeface="Times New Roman" panose="02020603050405020304" pitchFamily="18" charset="0"/>
                          <a:ea typeface="Times New Roman" panose="02020603050405020304" pitchFamily="18" charset="0"/>
                        </a:rPr>
                        <a:t>- Приказы ФОИВ</a:t>
                      </a:r>
                      <a:endParaRPr lang="ru-RU" sz="1600" spc="-25" dirty="0">
                        <a:effectLst/>
                        <a:latin typeface="Times New Roman" panose="02020603050405020304" pitchFamily="18" charset="0"/>
                        <a:ea typeface="Times New Roman" panose="02020603050405020304" pitchFamily="18" charset="0"/>
                      </a:endParaRPr>
                    </a:p>
                    <a:p>
                      <a:pPr algn="just"/>
                      <a:r>
                        <a:rPr lang="ru-RU" sz="1600" dirty="0">
                          <a:solidFill>
                            <a:srgbClr val="000000"/>
                          </a:solidFill>
                          <a:effectLst/>
                          <a:latin typeface="Times New Roman" panose="02020603050405020304" pitchFamily="18" charset="0"/>
                          <a:ea typeface="Times New Roman" panose="02020603050405020304" pitchFamily="18" charset="0"/>
                        </a:rPr>
                        <a:t>- локальный правовой акт организации.</a:t>
                      </a:r>
                      <a:endParaRPr lang="ru-RU" sz="1600"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600" spc="-25" dirty="0">
                          <a:solidFill>
                            <a:srgbClr val="000000"/>
                          </a:solidFill>
                          <a:effectLst/>
                          <a:latin typeface="Times New Roman" panose="02020603050405020304" pitchFamily="18" charset="0"/>
                          <a:ea typeface="Times New Roman" panose="02020603050405020304" pitchFamily="18" charset="0"/>
                        </a:rPr>
                        <a:t> </a:t>
                      </a:r>
                      <a:endParaRPr lang="ru-RU" sz="1600" spc="-25" dirty="0">
                        <a:effectLst/>
                        <a:latin typeface="Times New Roman" panose="02020603050405020304" pitchFamily="18" charset="0"/>
                        <a:ea typeface="Times New Roman" panose="02020603050405020304" pitchFamily="18" charset="0"/>
                      </a:endParaRPr>
                    </a:p>
                    <a:p>
                      <a:pPr algn="l">
                        <a:lnSpc>
                          <a:spcPts val="1400"/>
                        </a:lnSpc>
                        <a:spcBef>
                          <a:spcPts val="1800"/>
                        </a:spcBef>
                      </a:pPr>
                      <a:r>
                        <a:rPr lang="ru-RU" sz="700" b="1" spc="-25" dirty="0">
                          <a:effectLst/>
                          <a:latin typeface="Times New Roman" panose="02020603050405020304" pitchFamily="18" charset="0"/>
                          <a:ea typeface="Times New Roman" panose="02020603050405020304" pitchFamily="18" charset="0"/>
                        </a:rPr>
                        <a:t> </a:t>
                      </a:r>
                      <a:endParaRPr lang="ru-RU" sz="700" spc="-25" dirty="0">
                        <a:effectLst/>
                        <a:latin typeface="Times New Roman" panose="02020603050405020304" pitchFamily="18" charset="0"/>
                        <a:ea typeface="Times New Roman" panose="02020603050405020304" pitchFamily="18" charset="0"/>
                      </a:endParaRPr>
                    </a:p>
                  </a:txBody>
                  <a:tcPr marL="41617" marR="4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400" dirty="0">
                          <a:solidFill>
                            <a:srgbClr val="000000"/>
                          </a:solidFill>
                          <a:effectLst/>
                          <a:latin typeface="Times New Roman" panose="02020603050405020304" pitchFamily="18" charset="0"/>
                          <a:ea typeface="Times New Roman" panose="02020603050405020304" pitchFamily="18" charset="0"/>
                        </a:rPr>
                        <a:t>Работник письменно уведомляет о получении подарка </a:t>
                      </a:r>
                      <a:r>
                        <a:rPr lang="ru-RU" sz="1400" dirty="0">
                          <a:effectLst/>
                          <a:latin typeface="Times New Roman" panose="02020603050405020304" pitchFamily="18" charset="0"/>
                          <a:ea typeface="Times New Roman" panose="02020603050405020304" pitchFamily="18" charset="0"/>
                        </a:rPr>
                        <a:t>в связи с протокольным мероприятием, со служебными командировками, с другими официальными мероприятиями</a:t>
                      </a:r>
                      <a:r>
                        <a:rPr lang="ru-RU" sz="1400" dirty="0">
                          <a:solidFill>
                            <a:srgbClr val="000000"/>
                          </a:solidFill>
                          <a:effectLst/>
                          <a:latin typeface="Times New Roman" panose="02020603050405020304" pitchFamily="18" charset="0"/>
                          <a:ea typeface="Times New Roman" panose="02020603050405020304" pitchFamily="18" charset="0"/>
                        </a:rPr>
                        <a:t> в соответствии с порядком, утвержденным локальным актом организации, и передает подарок по акту в организацию. Если стоимость подарка не превышает 3 тысячи рублей, он возвращается сдавшему его работнику. Подарок стоимостью более 3 тысяч рублей работник может выкупить, представив соответствующее заявление на имя работодателя.</a:t>
                      </a:r>
                      <a:endParaRPr lang="ru-RU" sz="1400" dirty="0">
                        <a:effectLst/>
                        <a:latin typeface="Times New Roman" panose="02020603050405020304" pitchFamily="18" charset="0"/>
                        <a:ea typeface="Times New Roman" panose="02020603050405020304" pitchFamily="18" charset="0"/>
                      </a:endParaRPr>
                    </a:p>
                    <a:p>
                      <a:pPr algn="just"/>
                      <a:r>
                        <a:rPr lang="ru-RU" sz="1400" dirty="0">
                          <a:effectLst/>
                          <a:latin typeface="Times New Roman" panose="02020603050405020304" pitchFamily="18" charset="0"/>
                          <a:ea typeface="Times New Roman" panose="02020603050405020304" pitchFamily="18" charset="0"/>
                        </a:rPr>
                        <a:t> </a:t>
                      </a:r>
                    </a:p>
                    <a:p>
                      <a:pPr algn="just"/>
                      <a:r>
                        <a:rPr lang="ru-RU" sz="700" dirty="0">
                          <a:effectLst/>
                          <a:latin typeface="Times New Roman" panose="02020603050405020304" pitchFamily="18" charset="0"/>
                          <a:ea typeface="Times New Roman" panose="02020603050405020304" pitchFamily="18" charset="0"/>
                        </a:rPr>
                        <a:t> </a:t>
                      </a:r>
                    </a:p>
                    <a:p>
                      <a:pPr algn="just"/>
                      <a:r>
                        <a:rPr lang="ru-RU" sz="700" dirty="0">
                          <a:effectLst/>
                          <a:latin typeface="Times New Roman" panose="02020603050405020304" pitchFamily="18" charset="0"/>
                          <a:ea typeface="Times New Roman" panose="02020603050405020304" pitchFamily="18" charset="0"/>
                        </a:rPr>
                        <a:t> </a:t>
                      </a:r>
                    </a:p>
                    <a:p>
                      <a:pPr algn="just"/>
                      <a:r>
                        <a:rPr lang="ru-RU" sz="800" b="1" dirty="0">
                          <a:effectLst/>
                          <a:latin typeface="Times New Roman" panose="02020603050405020304" pitchFamily="18" charset="0"/>
                          <a:ea typeface="Times New Roman" panose="02020603050405020304" pitchFamily="18" charset="0"/>
                        </a:rPr>
                        <a:t> </a:t>
                      </a:r>
                      <a:endParaRPr lang="ru-RU" sz="700" dirty="0">
                        <a:effectLst/>
                        <a:latin typeface="Times New Roman" panose="02020603050405020304" pitchFamily="18" charset="0"/>
                        <a:ea typeface="Times New Roman" panose="02020603050405020304" pitchFamily="18" charset="0"/>
                      </a:endParaRPr>
                    </a:p>
                  </a:txBody>
                  <a:tcPr marL="41617" marR="4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42866109"/>
                  </a:ext>
                </a:extLst>
              </a:tr>
              <a:tr h="1948969">
                <a:tc>
                  <a:txBody>
                    <a:bodyPr/>
                    <a:lstStyle/>
                    <a:p>
                      <a:pPr algn="just"/>
                      <a:r>
                        <a:rPr lang="ru-RU" sz="1200" dirty="0">
                          <a:solidFill>
                            <a:srgbClr val="000000"/>
                          </a:solidFill>
                          <a:effectLst/>
                          <a:latin typeface="Times New Roman" panose="02020603050405020304" pitchFamily="18" charset="0"/>
                          <a:ea typeface="Times New Roman" panose="02020603050405020304" pitchFamily="18" charset="0"/>
                        </a:rPr>
                        <a:t>Работник не вправе принимать без письменного разрешения </a:t>
                      </a:r>
                      <a:r>
                        <a:rPr lang="ru-RU" sz="1200" dirty="0">
                          <a:effectLst/>
                          <a:latin typeface="Times New Roman" panose="02020603050405020304" pitchFamily="18" charset="0"/>
                          <a:ea typeface="Times New Roman" panose="02020603050405020304" pitchFamily="18" charset="0"/>
                        </a:rPr>
                        <a:t> работодателя (его представителя) от иностранных государств, международных организаций награды, почетные и специальные звания (за исключением научных званий), если в его должностные обязанности входит взаимодействие с указанными организациями</a:t>
                      </a:r>
                      <a:r>
                        <a:rPr lang="ru-RU" sz="1200" dirty="0">
                          <a:solidFill>
                            <a:srgbClr val="000000"/>
                          </a:solidFill>
                          <a:effectLst/>
                          <a:latin typeface="Times New Roman" panose="02020603050405020304" pitchFamily="18" charset="0"/>
                          <a:ea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endParaRPr>
                    </a:p>
                  </a:txBody>
                  <a:tcPr marL="41617" marR="4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1800"/>
                        </a:spcBef>
                      </a:pPr>
                      <a:r>
                        <a:rPr lang="ru-RU" sz="1400" spc="-25" dirty="0">
                          <a:solidFill>
                            <a:srgbClr val="000000"/>
                          </a:solidFill>
                          <a:effectLst/>
                          <a:latin typeface="Times New Roman" panose="02020603050405020304" pitchFamily="18" charset="0"/>
                          <a:ea typeface="Times New Roman" panose="02020603050405020304" pitchFamily="18" charset="0"/>
                        </a:rPr>
                        <a:t>- постановление Правительства  Российской Федерации № 568;</a:t>
                      </a:r>
                      <a:endParaRPr lang="ru-RU" sz="1400" spc="-25"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400" spc="-25" dirty="0">
                          <a:solidFill>
                            <a:srgbClr val="000000"/>
                          </a:solidFill>
                          <a:effectLst/>
                          <a:latin typeface="Times New Roman" panose="02020603050405020304" pitchFamily="18" charset="0"/>
                          <a:ea typeface="Times New Roman" panose="02020603050405020304" pitchFamily="18" charset="0"/>
                        </a:rPr>
                        <a:t>- приказ ФОИВ</a:t>
                      </a:r>
                      <a:r>
                        <a:rPr lang="ru-RU" sz="700" spc="-25" dirty="0">
                          <a:solidFill>
                            <a:srgbClr val="000000"/>
                          </a:solidFill>
                          <a:effectLst/>
                          <a:latin typeface="Times New Roman" panose="02020603050405020304" pitchFamily="18" charset="0"/>
                          <a:ea typeface="Times New Roman" panose="02020603050405020304" pitchFamily="18" charset="0"/>
                        </a:rPr>
                        <a:t> </a:t>
                      </a:r>
                      <a:endParaRPr lang="ru-RU" sz="700" spc="-25" dirty="0">
                        <a:effectLst/>
                        <a:latin typeface="Times New Roman" panose="02020603050405020304" pitchFamily="18" charset="0"/>
                        <a:ea typeface="Times New Roman" panose="02020603050405020304" pitchFamily="18" charset="0"/>
                      </a:endParaRPr>
                    </a:p>
                    <a:p>
                      <a:pPr algn="just">
                        <a:lnSpc>
                          <a:spcPts val="1150"/>
                        </a:lnSpc>
                        <a:spcBef>
                          <a:spcPts val="1800"/>
                        </a:spcBef>
                        <a:spcAft>
                          <a:spcPts val="300"/>
                        </a:spcAft>
                      </a:pPr>
                      <a:r>
                        <a:rPr lang="ru-RU" sz="700" spc="-25" dirty="0">
                          <a:solidFill>
                            <a:srgbClr val="000000"/>
                          </a:solidFill>
                          <a:effectLst/>
                          <a:latin typeface="Times New Roman" panose="02020603050405020304" pitchFamily="18" charset="0"/>
                          <a:ea typeface="Times New Roman" panose="02020603050405020304" pitchFamily="18" charset="0"/>
                        </a:rPr>
                        <a:t> </a:t>
                      </a:r>
                      <a:endParaRPr lang="ru-RU" sz="700" spc="-25" dirty="0">
                        <a:effectLst/>
                        <a:latin typeface="Times New Roman" panose="02020603050405020304" pitchFamily="18" charset="0"/>
                        <a:ea typeface="Times New Roman" panose="02020603050405020304" pitchFamily="18" charset="0"/>
                      </a:endParaRPr>
                    </a:p>
                    <a:p>
                      <a:pPr algn="just">
                        <a:lnSpc>
                          <a:spcPts val="1150"/>
                        </a:lnSpc>
                        <a:spcBef>
                          <a:spcPts val="1800"/>
                        </a:spcBef>
                        <a:spcAft>
                          <a:spcPts val="300"/>
                        </a:spcAft>
                      </a:pPr>
                      <a:r>
                        <a:rPr lang="ru-RU" sz="700" spc="-25" dirty="0">
                          <a:solidFill>
                            <a:srgbClr val="000000"/>
                          </a:solidFill>
                          <a:effectLst/>
                          <a:latin typeface="Times New Roman" panose="02020603050405020304" pitchFamily="18" charset="0"/>
                          <a:ea typeface="Times New Roman" panose="02020603050405020304" pitchFamily="18" charset="0"/>
                        </a:rPr>
                        <a:t> </a:t>
                      </a:r>
                      <a:endParaRPr lang="ru-RU" sz="700" spc="-25" dirty="0">
                        <a:effectLst/>
                        <a:latin typeface="Times New Roman" panose="02020603050405020304" pitchFamily="18" charset="0"/>
                        <a:ea typeface="Times New Roman" panose="02020603050405020304" pitchFamily="18" charset="0"/>
                      </a:endParaRPr>
                    </a:p>
                    <a:p>
                      <a:pPr algn="just">
                        <a:lnSpc>
                          <a:spcPts val="1150"/>
                        </a:lnSpc>
                        <a:spcBef>
                          <a:spcPts val="1800"/>
                        </a:spcBef>
                        <a:spcAft>
                          <a:spcPts val="300"/>
                        </a:spcAft>
                      </a:pPr>
                      <a:r>
                        <a:rPr lang="ru-RU" sz="700" b="1" spc="-25" dirty="0">
                          <a:effectLst/>
                          <a:latin typeface="Times New Roman" panose="02020603050405020304" pitchFamily="18" charset="0"/>
                          <a:ea typeface="Times New Roman" panose="02020603050405020304" pitchFamily="18" charset="0"/>
                        </a:rPr>
                        <a:t> </a:t>
                      </a:r>
                      <a:endParaRPr lang="ru-RU" sz="700" spc="-25" dirty="0">
                        <a:effectLst/>
                        <a:latin typeface="Times New Roman" panose="02020603050405020304" pitchFamily="18" charset="0"/>
                        <a:ea typeface="Times New Roman" panose="02020603050405020304" pitchFamily="18" charset="0"/>
                      </a:endParaRPr>
                    </a:p>
                  </a:txBody>
                  <a:tcPr marL="41617" marR="4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400" dirty="0">
                          <a:solidFill>
                            <a:srgbClr val="000000"/>
                          </a:solidFill>
                          <a:effectLst/>
                          <a:latin typeface="Times New Roman" panose="02020603050405020304" pitchFamily="18" charset="0"/>
                          <a:ea typeface="Times New Roman" panose="02020603050405020304" pitchFamily="18" charset="0"/>
                        </a:rPr>
                        <a:t>Работнику необходимо направить </a:t>
                      </a:r>
                      <a:r>
                        <a:rPr lang="ru-RU" sz="1400" dirty="0">
                          <a:effectLst/>
                          <a:latin typeface="Times New Roman" panose="02020603050405020304" pitchFamily="18" charset="0"/>
                          <a:ea typeface="Times New Roman" panose="02020603050405020304" pitchFamily="18" charset="0"/>
                        </a:rPr>
                        <a:t>работодателю (его представителю) </a:t>
                      </a:r>
                      <a:r>
                        <a:rPr lang="ru-RU" sz="1400" dirty="0">
                          <a:solidFill>
                            <a:srgbClr val="000000"/>
                          </a:solidFill>
                          <a:effectLst/>
                          <a:latin typeface="Times New Roman" panose="02020603050405020304" pitchFamily="18" charset="0"/>
                          <a:ea typeface="Times New Roman" panose="02020603050405020304" pitchFamily="18" charset="0"/>
                        </a:rPr>
                        <a:t>ходатайство о разрешении принять </a:t>
                      </a:r>
                      <a:r>
                        <a:rPr lang="ru-RU" sz="1400" dirty="0">
                          <a:effectLst/>
                          <a:latin typeface="Times New Roman" panose="02020603050405020304" pitchFamily="18" charset="0"/>
                          <a:ea typeface="Times New Roman" panose="02020603050405020304" pitchFamily="18" charset="0"/>
                        </a:rPr>
                        <a:t>от иностранных государств, международных организаций награды, почетные и специальные звания (за исключением научных званий) и </a:t>
                      </a:r>
                      <a:r>
                        <a:rPr lang="ru-RU" sz="1400" dirty="0">
                          <a:solidFill>
                            <a:srgbClr val="000000"/>
                          </a:solidFill>
                          <a:effectLst/>
                          <a:latin typeface="Times New Roman" panose="02020603050405020304" pitchFamily="18" charset="0"/>
                          <a:ea typeface="Times New Roman" panose="02020603050405020304" pitchFamily="18" charset="0"/>
                        </a:rPr>
                        <a:t> получить такое разрешение.</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Руководителю организации необходимо получить письменное разрешение руководителя ФОИВ</a:t>
                      </a:r>
                      <a:endParaRPr lang="ru-RU" sz="1400" dirty="0">
                        <a:effectLst/>
                        <a:latin typeface="Times New Roman" panose="02020603050405020304" pitchFamily="18" charset="0"/>
                        <a:ea typeface="Times New Roman" panose="02020603050405020304" pitchFamily="18" charset="0"/>
                      </a:endParaRPr>
                    </a:p>
                  </a:txBody>
                  <a:tcPr marL="41617" marR="4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6054640"/>
                  </a:ext>
                </a:extLst>
              </a:tr>
            </a:tbl>
          </a:graphicData>
        </a:graphic>
      </p:graphicFrame>
    </p:spTree>
    <p:extLst>
      <p:ext uri="{BB962C8B-B14F-4D97-AF65-F5344CB8AC3E}">
        <p14:creationId xmlns:p14="http://schemas.microsoft.com/office/powerpoint/2010/main" val="354720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a:spLocks noChangeArrowheads="1"/>
          </p:cNvSpPr>
          <p:nvPr/>
        </p:nvSpPr>
        <p:spPr bwMode="auto">
          <a:xfrm flipH="1">
            <a:off x="200325" y="6389041"/>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Прямоугольник 6"/>
          <p:cNvSpPr>
            <a:spLocks noChangeArrowheads="1"/>
          </p:cNvSpPr>
          <p:nvPr/>
        </p:nvSpPr>
        <p:spPr bwMode="auto">
          <a:xfrm flipH="1">
            <a:off x="200329" y="141406"/>
            <a:ext cx="11825769" cy="31233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marL="0" marR="0" lvl="0" indent="0" algn="l" defTabSz="104298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Прямоугольник 2"/>
          <p:cNvSpPr/>
          <p:nvPr/>
        </p:nvSpPr>
        <p:spPr>
          <a:xfrm>
            <a:off x="2967750" y="2276873"/>
            <a:ext cx="6656642"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400" b="0"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 </a:t>
            </a:r>
            <a:endParaRPr kumimoji="0" lang="ru-RU"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itchFamily="18" charset="0"/>
            </a:endParaRPr>
          </a:p>
        </p:txBody>
      </p:sp>
      <p:graphicFrame>
        <p:nvGraphicFramePr>
          <p:cNvPr id="2" name="Таблица 1">
            <a:extLst>
              <a:ext uri="{FF2B5EF4-FFF2-40B4-BE49-F238E27FC236}">
                <a16:creationId xmlns:a16="http://schemas.microsoft.com/office/drawing/2014/main" xmlns="" id="{BCFA2B4D-F31D-4DF5-8237-A51F04E2945D}"/>
              </a:ext>
            </a:extLst>
          </p:cNvPr>
          <p:cNvGraphicFramePr>
            <a:graphicFrameLocks noGrp="1"/>
          </p:cNvGraphicFramePr>
          <p:nvPr>
            <p:extLst>
              <p:ext uri="{D42A27DB-BD31-4B8C-83A1-F6EECF244321}">
                <p14:modId xmlns:p14="http://schemas.microsoft.com/office/powerpoint/2010/main" val="1876302040"/>
              </p:ext>
            </p:extLst>
          </p:nvPr>
        </p:nvGraphicFramePr>
        <p:xfrm>
          <a:off x="335360" y="1721359"/>
          <a:ext cx="11690733" cy="4909730"/>
        </p:xfrm>
        <a:graphic>
          <a:graphicData uri="http://schemas.openxmlformats.org/drawingml/2006/table">
            <a:tbl>
              <a:tblPr firstRow="1" firstCol="1" bandRow="1" bandCol="1"/>
              <a:tblGrid>
                <a:gridCol w="3968538">
                  <a:extLst>
                    <a:ext uri="{9D8B030D-6E8A-4147-A177-3AD203B41FA5}">
                      <a16:colId xmlns:a16="http://schemas.microsoft.com/office/drawing/2014/main" xmlns="" val="3980459347"/>
                    </a:ext>
                  </a:extLst>
                </a:gridCol>
                <a:gridCol w="2681507">
                  <a:extLst>
                    <a:ext uri="{9D8B030D-6E8A-4147-A177-3AD203B41FA5}">
                      <a16:colId xmlns:a16="http://schemas.microsoft.com/office/drawing/2014/main" xmlns="" val="1908044757"/>
                    </a:ext>
                  </a:extLst>
                </a:gridCol>
                <a:gridCol w="5040688">
                  <a:extLst>
                    <a:ext uri="{9D8B030D-6E8A-4147-A177-3AD203B41FA5}">
                      <a16:colId xmlns:a16="http://schemas.microsoft.com/office/drawing/2014/main" xmlns="" val="2445703169"/>
                    </a:ext>
                  </a:extLst>
                </a:gridCol>
              </a:tblGrid>
              <a:tr h="100260">
                <a:tc gridSpan="3">
                  <a:txBody>
                    <a:bodyPr/>
                    <a:lstStyle/>
                    <a:p>
                      <a:pPr algn="ctr"/>
                      <a:r>
                        <a:rPr lang="ru-RU" sz="700" b="1" u="none" strike="noStrike" spc="-45">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Выполнение иной работы</a:t>
                      </a:r>
                      <a:endParaRPr lang="ru-RU" sz="700">
                        <a:effectLst/>
                        <a:latin typeface="Times New Roman" panose="02020603050405020304" pitchFamily="18" charset="0"/>
                        <a:ea typeface="Times New Roman" panose="02020603050405020304" pitchFamily="18" charset="0"/>
                      </a:endParaRPr>
                    </a:p>
                  </a:txBody>
                  <a:tcPr marL="37874" marR="3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264396277"/>
                  </a:ext>
                </a:extLst>
              </a:tr>
              <a:tr h="1277773">
                <a:tc>
                  <a:txBody>
                    <a:bodyPr/>
                    <a:lstStyle/>
                    <a:p>
                      <a:pPr algn="just"/>
                      <a:r>
                        <a:rPr lang="ru-RU" sz="1200" dirty="0">
                          <a:solidFill>
                            <a:srgbClr val="000000"/>
                          </a:solidFill>
                          <a:effectLst/>
                          <a:latin typeface="Times New Roman" panose="02020603050405020304" pitchFamily="18" charset="0"/>
                          <a:ea typeface="Times New Roman" panose="02020603050405020304" pitchFamily="18" charset="0"/>
                        </a:rPr>
                        <a:t>Работник не вправе входить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 если иное не предусмотрено международным договором или законодательством Российской Федерации.</a:t>
                      </a:r>
                      <a:endParaRPr lang="ru-RU" sz="1200" dirty="0">
                        <a:effectLst/>
                        <a:latin typeface="Times New Roman" panose="02020603050405020304" pitchFamily="18" charset="0"/>
                        <a:ea typeface="Times New Roman" panose="02020603050405020304" pitchFamily="18" charset="0"/>
                      </a:endParaRPr>
                    </a:p>
                  </a:txBody>
                  <a:tcPr marL="37874" marR="3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1800"/>
                        </a:spcBef>
                      </a:pPr>
                      <a:r>
                        <a:rPr lang="ru-RU" sz="1200" spc="-25" dirty="0">
                          <a:solidFill>
                            <a:srgbClr val="000000"/>
                          </a:solidFill>
                          <a:effectLst/>
                          <a:latin typeface="Times New Roman" panose="02020603050405020304" pitchFamily="18" charset="0"/>
                          <a:ea typeface="Times New Roman" panose="02020603050405020304" pitchFamily="18" charset="0"/>
                        </a:rPr>
                        <a:t>- </a:t>
                      </a:r>
                      <a:r>
                        <a:rPr lang="ru-RU" sz="1200" spc="-25" dirty="0" err="1">
                          <a:solidFill>
                            <a:srgbClr val="000000"/>
                          </a:solidFill>
                          <a:effectLst/>
                          <a:latin typeface="Times New Roman" panose="02020603050405020304" pitchFamily="18" charset="0"/>
                          <a:ea typeface="Times New Roman" panose="02020603050405020304" pitchFamily="18" charset="0"/>
                        </a:rPr>
                        <a:t>пп</a:t>
                      </a:r>
                      <a:r>
                        <a:rPr lang="ru-RU" sz="1200" spc="-25" dirty="0">
                          <a:solidFill>
                            <a:srgbClr val="000000"/>
                          </a:solidFill>
                          <a:effectLst/>
                          <a:latin typeface="Times New Roman" panose="02020603050405020304" pitchFamily="18" charset="0"/>
                          <a:ea typeface="Times New Roman" panose="02020603050405020304" pitchFamily="18" charset="0"/>
                        </a:rPr>
                        <a:t>. «а» п. 1 Постановления Правительства  Российской Федерации № 568;</a:t>
                      </a:r>
                      <a:endParaRPr lang="ru-RU" sz="1200" spc="-25"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200" spc="-25" dirty="0">
                          <a:solidFill>
                            <a:srgbClr val="000000"/>
                          </a:solidFill>
                          <a:effectLst/>
                          <a:latin typeface="Times New Roman" panose="02020603050405020304" pitchFamily="18" charset="0"/>
                          <a:ea typeface="Times New Roman" panose="02020603050405020304" pitchFamily="18" charset="0"/>
                        </a:rPr>
                        <a:t>- приказ ФОИВ </a:t>
                      </a:r>
                      <a:endParaRPr lang="ru-RU" sz="1200" spc="-25" dirty="0">
                        <a:effectLst/>
                        <a:latin typeface="Times New Roman" panose="02020603050405020304" pitchFamily="18" charset="0"/>
                        <a:ea typeface="Times New Roman" panose="02020603050405020304" pitchFamily="18" charset="0"/>
                      </a:endParaRPr>
                    </a:p>
                    <a:p>
                      <a:r>
                        <a:rPr lang="ru-RU" sz="1200" b="1" dirty="0">
                          <a:effectLst/>
                          <a:latin typeface="Times New Roman" panose="02020603050405020304" pitchFamily="18" charset="0"/>
                          <a:ea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endParaRPr>
                    </a:p>
                  </a:txBody>
                  <a:tcPr marL="37874" marR="3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200" dirty="0">
                          <a:solidFill>
                            <a:srgbClr val="000000"/>
                          </a:solidFill>
                          <a:effectLst/>
                          <a:latin typeface="Times New Roman" panose="02020603050405020304" pitchFamily="18" charset="0"/>
                          <a:ea typeface="Times New Roman" panose="02020603050405020304" pitchFamily="18" charset="0"/>
                        </a:rPr>
                        <a:t>Гражданин или работник, претендующий на замещение должности, включенной в Перечень, обязан выйти из состава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 если иное не предусмотрено международным договором или законодательством Российской Федерации. </a:t>
                      </a:r>
                      <a:endParaRPr lang="ru-RU" sz="1200" dirty="0">
                        <a:effectLst/>
                        <a:latin typeface="Times New Roman" panose="02020603050405020304" pitchFamily="18" charset="0"/>
                        <a:ea typeface="Times New Roman" panose="02020603050405020304" pitchFamily="18" charset="0"/>
                      </a:endParaRPr>
                    </a:p>
                  </a:txBody>
                  <a:tcPr marL="37874" marR="3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42450299"/>
                  </a:ext>
                </a:extLst>
              </a:tr>
              <a:tr h="1511210">
                <a:tc>
                  <a:txBody>
                    <a:bodyPr/>
                    <a:lstStyle/>
                    <a:p>
                      <a:pPr algn="just"/>
                      <a:r>
                        <a:rPr lang="ru-RU" sz="1200" dirty="0">
                          <a:solidFill>
                            <a:srgbClr val="000000"/>
                          </a:solidFill>
                          <a:effectLst/>
                          <a:latin typeface="Times New Roman" panose="02020603050405020304" pitchFamily="18" charset="0"/>
                          <a:ea typeface="Times New Roman" panose="02020603050405020304" pitchFamily="18" charset="0"/>
                        </a:rPr>
                        <a:t>Работник не вправе заниматься без письменного разрешения работодателя (его представителя) оплачиваемой деятельностью, финансируемой исключительно за счет средств иностранных государств, международных и иностранных организаций, иностранных граждан и лиц без гражданства, если иное не предусмотрено международным договором или законодательством Российской Федерации.</a:t>
                      </a:r>
                      <a:endParaRPr lang="ru-RU" sz="1200" dirty="0">
                        <a:effectLst/>
                        <a:latin typeface="Times New Roman" panose="02020603050405020304" pitchFamily="18" charset="0"/>
                        <a:ea typeface="Times New Roman" panose="02020603050405020304" pitchFamily="18" charset="0"/>
                      </a:endParaRPr>
                    </a:p>
                  </a:txBody>
                  <a:tcPr marL="37874" marR="3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1800"/>
                        </a:spcBef>
                      </a:pPr>
                      <a:r>
                        <a:rPr lang="ru-RU" sz="1400" spc="-25" dirty="0">
                          <a:solidFill>
                            <a:srgbClr val="000000"/>
                          </a:solidFill>
                          <a:effectLst/>
                          <a:latin typeface="Times New Roman" panose="02020603050405020304" pitchFamily="18" charset="0"/>
                          <a:ea typeface="Times New Roman" panose="02020603050405020304" pitchFamily="18" charset="0"/>
                        </a:rPr>
                        <a:t>- </a:t>
                      </a:r>
                      <a:r>
                        <a:rPr lang="ru-RU" sz="1400" spc="-25" dirty="0" err="1">
                          <a:solidFill>
                            <a:srgbClr val="000000"/>
                          </a:solidFill>
                          <a:effectLst/>
                          <a:latin typeface="Times New Roman" panose="02020603050405020304" pitchFamily="18" charset="0"/>
                          <a:ea typeface="Times New Roman" panose="02020603050405020304" pitchFamily="18" charset="0"/>
                        </a:rPr>
                        <a:t>пп</a:t>
                      </a:r>
                      <a:r>
                        <a:rPr lang="ru-RU" sz="1400" spc="-25" dirty="0">
                          <a:solidFill>
                            <a:srgbClr val="000000"/>
                          </a:solidFill>
                          <a:effectLst/>
                          <a:latin typeface="Times New Roman" panose="02020603050405020304" pitchFamily="18" charset="0"/>
                          <a:ea typeface="Times New Roman" panose="02020603050405020304" pitchFamily="18" charset="0"/>
                        </a:rPr>
                        <a:t>. «а» п. 1 Постановления Правительства </a:t>
                      </a:r>
                      <a:br>
                        <a:rPr lang="ru-RU" sz="1400" spc="-25" dirty="0">
                          <a:solidFill>
                            <a:srgbClr val="000000"/>
                          </a:solidFill>
                          <a:effectLst/>
                          <a:latin typeface="Times New Roman" panose="02020603050405020304" pitchFamily="18" charset="0"/>
                          <a:ea typeface="Times New Roman" panose="02020603050405020304" pitchFamily="18" charset="0"/>
                        </a:rPr>
                      </a:br>
                      <a:r>
                        <a:rPr lang="ru-RU" sz="1400" spc="-25" dirty="0">
                          <a:solidFill>
                            <a:srgbClr val="000000"/>
                          </a:solidFill>
                          <a:effectLst/>
                          <a:latin typeface="Times New Roman" panose="02020603050405020304" pitchFamily="18" charset="0"/>
                          <a:ea typeface="Times New Roman" panose="02020603050405020304" pitchFamily="18" charset="0"/>
                        </a:rPr>
                        <a:t>№ 568;</a:t>
                      </a:r>
                      <a:endParaRPr lang="ru-RU" sz="1400" spc="-25" dirty="0">
                        <a:effectLst/>
                        <a:latin typeface="Times New Roman" panose="02020603050405020304" pitchFamily="18" charset="0"/>
                        <a:ea typeface="Times New Roman" panose="02020603050405020304" pitchFamily="18" charset="0"/>
                      </a:endParaRPr>
                    </a:p>
                    <a:p>
                      <a:pPr algn="just">
                        <a:lnSpc>
                          <a:spcPts val="1400"/>
                        </a:lnSpc>
                        <a:spcBef>
                          <a:spcPts val="1800"/>
                        </a:spcBef>
                      </a:pPr>
                      <a:r>
                        <a:rPr lang="ru-RU" sz="1400" spc="-25" dirty="0">
                          <a:solidFill>
                            <a:srgbClr val="000000"/>
                          </a:solidFill>
                          <a:effectLst/>
                          <a:latin typeface="Times New Roman" panose="02020603050405020304" pitchFamily="18" charset="0"/>
                          <a:ea typeface="Times New Roman" panose="02020603050405020304" pitchFamily="18" charset="0"/>
                        </a:rPr>
                        <a:t>- приказ ФОИВ </a:t>
                      </a:r>
                      <a:endParaRPr lang="ru-RU" sz="1400" spc="-25" dirty="0">
                        <a:effectLst/>
                        <a:latin typeface="Times New Roman" panose="02020603050405020304" pitchFamily="18" charset="0"/>
                        <a:ea typeface="Times New Roman" panose="02020603050405020304" pitchFamily="18" charset="0"/>
                      </a:endParaRPr>
                    </a:p>
                    <a:p>
                      <a:pPr algn="l">
                        <a:lnSpc>
                          <a:spcPts val="1400"/>
                        </a:lnSpc>
                        <a:spcBef>
                          <a:spcPts val="1800"/>
                        </a:spcBef>
                      </a:pPr>
                      <a:r>
                        <a:rPr lang="ru-RU" sz="700" b="1" spc="-25" dirty="0">
                          <a:effectLst/>
                          <a:latin typeface="Times New Roman" panose="02020603050405020304" pitchFamily="18" charset="0"/>
                          <a:ea typeface="Times New Roman" panose="02020603050405020304" pitchFamily="18" charset="0"/>
                        </a:rPr>
                        <a:t> </a:t>
                      </a:r>
                      <a:endParaRPr lang="ru-RU" sz="600" spc="-25" dirty="0">
                        <a:effectLst/>
                        <a:latin typeface="Times New Roman" panose="02020603050405020304" pitchFamily="18" charset="0"/>
                        <a:ea typeface="Times New Roman" panose="02020603050405020304" pitchFamily="18" charset="0"/>
                      </a:endParaRPr>
                    </a:p>
                  </a:txBody>
                  <a:tcPr marL="37874" marR="3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100" dirty="0">
                          <a:effectLst/>
                          <a:latin typeface="Times New Roman" panose="02020603050405020304" pitchFamily="18" charset="0"/>
                          <a:ea typeface="Times New Roman" panose="02020603050405020304" pitchFamily="18" charset="0"/>
                        </a:rPr>
                        <a:t>Работник обязан предварительно в письменной форме запросить у работодателя (его представителя) разрешение на осуществление оплачиваемой деятельности, </a:t>
                      </a:r>
                      <a:r>
                        <a:rPr lang="ru-RU" sz="1100" dirty="0">
                          <a:solidFill>
                            <a:srgbClr val="000000"/>
                          </a:solidFill>
                          <a:effectLst/>
                          <a:latin typeface="Times New Roman" panose="02020603050405020304" pitchFamily="18" charset="0"/>
                          <a:ea typeface="Times New Roman" panose="02020603050405020304" pitchFamily="18" charset="0"/>
                        </a:rPr>
                        <a:t>финансируемой исключительно за счет средств иностранных государств, международных и иностранных организаций, иностранных граждан и лиц без гражданства, если иное не предусмотрено международным договором или законодательством Российской Федерации,</a:t>
                      </a:r>
                      <a:r>
                        <a:rPr lang="ru-RU" sz="1100" dirty="0">
                          <a:effectLst/>
                          <a:latin typeface="Times New Roman" panose="02020603050405020304" pitchFamily="18" charset="0"/>
                          <a:ea typeface="Times New Roman" panose="02020603050405020304" pitchFamily="18" charset="0"/>
                        </a:rPr>
                        <a:t> и получить письменное разрешение работодателя (его представителя) до начала выполнения такой деятельности. </a:t>
                      </a:r>
                    </a:p>
                    <a:p>
                      <a:pPr algn="just"/>
                      <a:r>
                        <a:rPr lang="ru-RU" sz="1100" dirty="0">
                          <a:effectLst/>
                          <a:latin typeface="Times New Roman" panose="02020603050405020304" pitchFamily="18" charset="0"/>
                          <a:ea typeface="Times New Roman" panose="02020603050405020304" pitchFamily="18" charset="0"/>
                        </a:rPr>
                        <a:t>Руководителю организации необходимо  запросить разрешение на осуществление соответствующей деятельности у  руководителя ФОИВ</a:t>
                      </a:r>
                    </a:p>
                  </a:txBody>
                  <a:tcPr marL="37874" marR="3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12209164"/>
                  </a:ext>
                </a:extLst>
              </a:tr>
              <a:tr h="1671854">
                <a:tc>
                  <a:txBody>
                    <a:bodyPr/>
                    <a:lstStyle/>
                    <a:p>
                      <a:pPr algn="just"/>
                      <a:r>
                        <a:rPr lang="ru-RU" sz="900" dirty="0">
                          <a:effectLst/>
                          <a:latin typeface="Times New Roman" panose="02020603050405020304" pitchFamily="18" charset="0"/>
                          <a:ea typeface="Times New Roman" panose="02020603050405020304" pitchFamily="18" charset="0"/>
                        </a:rPr>
                        <a:t>Руководитель унитарного предприятия </a:t>
                      </a:r>
                      <a:br>
                        <a:rPr lang="ru-RU" sz="900" dirty="0">
                          <a:effectLst/>
                          <a:latin typeface="Times New Roman" panose="02020603050405020304" pitchFamily="18" charset="0"/>
                          <a:ea typeface="Times New Roman" panose="02020603050405020304" pitchFamily="18" charset="0"/>
                        </a:rPr>
                      </a:br>
                      <a:r>
                        <a:rPr lang="ru-RU" sz="900" dirty="0">
                          <a:effectLst/>
                          <a:latin typeface="Times New Roman" panose="02020603050405020304" pitchFamily="18" charset="0"/>
                          <a:ea typeface="Times New Roman" panose="02020603050405020304" pitchFamily="18" charset="0"/>
                        </a:rPr>
                        <a:t>не вправе:</a:t>
                      </a:r>
                    </a:p>
                    <a:p>
                      <a:pPr algn="just"/>
                      <a:r>
                        <a:rPr lang="ru-RU" sz="900" dirty="0">
                          <a:effectLst/>
                          <a:latin typeface="Times New Roman" panose="02020603050405020304" pitchFamily="18" charset="0"/>
                          <a:ea typeface="Times New Roman" panose="02020603050405020304" pitchFamily="18" charset="0"/>
                        </a:rPr>
                        <a:t>- быть учредителем (участником) юридического лица;</a:t>
                      </a:r>
                      <a:r>
                        <a:rPr lang="ru-RU" sz="900" b="1" dirty="0">
                          <a:effectLst/>
                          <a:latin typeface="Times New Roman" panose="02020603050405020304" pitchFamily="18" charset="0"/>
                          <a:ea typeface="Times New Roman" panose="02020603050405020304" pitchFamily="18" charset="0"/>
                        </a:rPr>
                        <a:t> </a:t>
                      </a:r>
                      <a:endParaRPr lang="ru-RU" sz="900" dirty="0">
                        <a:effectLst/>
                        <a:latin typeface="Times New Roman" panose="02020603050405020304" pitchFamily="18" charset="0"/>
                        <a:ea typeface="Times New Roman" panose="02020603050405020304" pitchFamily="18" charset="0"/>
                      </a:endParaRPr>
                    </a:p>
                    <a:p>
                      <a:pPr algn="just"/>
                      <a:r>
                        <a:rPr lang="ru-RU" sz="900" dirty="0">
                          <a:effectLst/>
                          <a:latin typeface="Times New Roman" panose="02020603050405020304" pitchFamily="18" charset="0"/>
                          <a:ea typeface="Times New Roman" panose="02020603050405020304" pitchFamily="18" charset="0"/>
                        </a:rPr>
                        <a:t>- занимать должности и заниматься другой оплачиваемой деятельностью в государственных органах, органах местного самоуправления, коммерческих и некоммерческих организациях, кроме преподавательской, научной и иной творческой деятельности;</a:t>
                      </a:r>
                    </a:p>
                    <a:p>
                      <a:pPr algn="just"/>
                      <a:r>
                        <a:rPr lang="ru-RU" sz="900" dirty="0">
                          <a:effectLst/>
                          <a:latin typeface="Times New Roman" panose="02020603050405020304" pitchFamily="18" charset="0"/>
                          <a:ea typeface="Times New Roman" panose="02020603050405020304" pitchFamily="18" charset="0"/>
                        </a:rPr>
                        <a:t>- заниматься предпринимательской деятельностью;</a:t>
                      </a:r>
                    </a:p>
                    <a:p>
                      <a:pPr algn="just"/>
                      <a:r>
                        <a:rPr lang="ru-RU" sz="900" dirty="0">
                          <a:effectLst/>
                          <a:latin typeface="Times New Roman" panose="02020603050405020304" pitchFamily="18" charset="0"/>
                          <a:ea typeface="Times New Roman" panose="02020603050405020304" pitchFamily="18" charset="0"/>
                        </a:rPr>
                        <a:t>- быть единоличным исполнительным органом или членом коллегиального исполнительного органа коммерческой организации, за исключением случаев, если участие в органах коммерческой организации входит в должностные обязанности данного руководителя.</a:t>
                      </a:r>
                    </a:p>
                  </a:txBody>
                  <a:tcPr marL="37874" marR="3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400" dirty="0">
                          <a:solidFill>
                            <a:srgbClr val="000000"/>
                          </a:solidFill>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ч. 2 ст. 21 Федерального закона от 14.11.2002 № 161-ФЗ «О государственных и муниципальных унитарных предприятиях».</a:t>
                      </a:r>
                    </a:p>
                    <a:p>
                      <a:pPr algn="just"/>
                      <a:r>
                        <a:rPr lang="ru-RU" sz="1400" dirty="0">
                          <a:effectLst/>
                          <a:latin typeface="Times New Roman" panose="02020603050405020304" pitchFamily="18" charset="0"/>
                          <a:ea typeface="Times New Roman" panose="02020603050405020304" pitchFamily="18" charset="0"/>
                        </a:rPr>
                        <a:t> </a:t>
                      </a:r>
                    </a:p>
                    <a:p>
                      <a:pPr algn="just"/>
                      <a:r>
                        <a:rPr lang="ru-RU" sz="700" dirty="0">
                          <a:effectLst/>
                          <a:latin typeface="Times New Roman" panose="02020603050405020304" pitchFamily="18" charset="0"/>
                          <a:ea typeface="Times New Roman" panose="02020603050405020304" pitchFamily="18" charset="0"/>
                        </a:rPr>
                        <a:t> </a:t>
                      </a:r>
                    </a:p>
                    <a:p>
                      <a:pPr indent="342900" algn="just"/>
                      <a:r>
                        <a:rPr lang="ru-RU" sz="600" dirty="0">
                          <a:solidFill>
                            <a:srgbClr val="000000"/>
                          </a:solidFill>
                          <a:effectLst/>
                          <a:latin typeface="Arial" panose="020B0604020202020204" pitchFamily="34" charset="0"/>
                          <a:ea typeface="Times New Roman" panose="02020603050405020304" pitchFamily="18" charset="0"/>
                        </a:rPr>
                        <a:t> </a:t>
                      </a:r>
                      <a:endParaRPr lang="ru-RU" sz="600" dirty="0">
                        <a:effectLst/>
                        <a:latin typeface="Arial" panose="020B0604020202020204" pitchFamily="34" charset="0"/>
                        <a:ea typeface="Times New Roman" panose="02020603050405020304" pitchFamily="18" charset="0"/>
                      </a:endParaRPr>
                    </a:p>
                  </a:txBody>
                  <a:tcPr marL="37874" marR="3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000" dirty="0">
                          <a:effectLst/>
                          <a:latin typeface="Times New Roman" panose="02020603050405020304" pitchFamily="18" charset="0"/>
                          <a:ea typeface="Times New Roman" panose="02020603050405020304" pitchFamily="18" charset="0"/>
                        </a:rPr>
                        <a:t>При назначении на должность руководителя унитарного предприятия, гражданин представляет в </a:t>
                      </a:r>
                      <a:r>
                        <a:rPr lang="ru-RU" sz="1000" spc="-10" dirty="0">
                          <a:effectLst/>
                          <a:latin typeface="Times New Roman" panose="02020603050405020304" pitchFamily="18" charset="0"/>
                          <a:ea typeface="Times New Roman" panose="02020603050405020304" pitchFamily="18" charset="0"/>
                        </a:rPr>
                        <a:t>Департамент проектного управления и развития персонала</a:t>
                      </a:r>
                      <a:r>
                        <a:rPr lang="ru-RU" sz="1000" dirty="0">
                          <a:effectLst/>
                          <a:latin typeface="Times New Roman" panose="02020603050405020304" pitchFamily="18" charset="0"/>
                          <a:ea typeface="Times New Roman" panose="02020603050405020304" pitchFamily="18" charset="0"/>
                        </a:rPr>
                        <a:t> Минфина России.</a:t>
                      </a:r>
                    </a:p>
                    <a:p>
                      <a:pPr algn="just"/>
                      <a:r>
                        <a:rPr lang="ru-RU" sz="1000" dirty="0">
                          <a:effectLst/>
                          <a:latin typeface="Times New Roman" panose="02020603050405020304" pitchFamily="18" charset="0"/>
                          <a:ea typeface="Times New Roman" panose="02020603050405020304" pitchFamily="18" charset="0"/>
                        </a:rPr>
                        <a:t> - документы, подтверждающие выход из состава учредителей (участников) юридического лица  (например, выписку из единого государственного реестра юридических лиц и др.);</a:t>
                      </a:r>
                    </a:p>
                    <a:p>
                      <a:pPr algn="just"/>
                      <a:r>
                        <a:rPr lang="ru-RU" sz="1000" dirty="0">
                          <a:effectLst/>
                          <a:latin typeface="Times New Roman" panose="02020603050405020304" pitchFamily="18" charset="0"/>
                          <a:ea typeface="Times New Roman" panose="02020603050405020304" pitchFamily="18" charset="0"/>
                        </a:rPr>
                        <a:t>- документы, подтверждающие, что он не занимает должности и не занимается другой оплачиваемой деятельностью в государственных органах, органах местного самоуправления, коммерческих и некоммерческих организациях, кроме преподавательской, научной и иной творческой деятельности (например, выписку из единого государственного реестра юридических лиц и др.); </a:t>
                      </a:r>
                    </a:p>
                    <a:p>
                      <a:pPr algn="just"/>
                      <a:r>
                        <a:rPr lang="ru-RU" sz="1000" dirty="0">
                          <a:effectLst/>
                          <a:latin typeface="Times New Roman" panose="02020603050405020304" pitchFamily="18" charset="0"/>
                          <a:ea typeface="Times New Roman" panose="02020603050405020304" pitchFamily="18" charset="0"/>
                        </a:rPr>
                        <a:t>- документы, подтверждающие прекращение предпринимательской деятельности </a:t>
                      </a:r>
                      <a:r>
                        <a:rPr lang="ru-RU" sz="1000" spc="-30" dirty="0">
                          <a:effectLst/>
                          <a:latin typeface="Times New Roman" panose="02020603050405020304" pitchFamily="18" charset="0"/>
                          <a:ea typeface="Times New Roman" panose="02020603050405020304" pitchFamily="18" charset="0"/>
                        </a:rPr>
                        <a:t>(например, документ о снятии с регистрационного учета в регистрирующем органе).</a:t>
                      </a:r>
                      <a:endParaRPr lang="ru-RU" sz="1000" dirty="0">
                        <a:effectLst/>
                        <a:latin typeface="Times New Roman" panose="02020603050405020304" pitchFamily="18" charset="0"/>
                        <a:ea typeface="Times New Roman" panose="02020603050405020304" pitchFamily="18" charset="0"/>
                      </a:endParaRPr>
                    </a:p>
                  </a:txBody>
                  <a:tcPr marL="37874" marR="3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522309"/>
                  </a:ext>
                </a:extLst>
              </a:tr>
            </a:tbl>
          </a:graphicData>
        </a:graphic>
      </p:graphicFrame>
    </p:spTree>
    <p:extLst>
      <p:ext uri="{BB962C8B-B14F-4D97-AF65-F5344CB8AC3E}">
        <p14:creationId xmlns:p14="http://schemas.microsoft.com/office/powerpoint/2010/main" val="2367818567"/>
      </p:ext>
    </p:extLst>
  </p:cSld>
  <p:clrMapOvr>
    <a:masterClrMapping/>
  </p:clrMapOvr>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2781</Words>
  <Application>Microsoft Office PowerPoint</Application>
  <PresentationFormat>Широкоэкранный</PresentationFormat>
  <Paragraphs>161</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1_Тема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Научно-учебный Центр  противодействия коррупции</dc:title>
  <dc:creator>Оксана Шмалий</dc:creator>
  <cp:lastModifiedBy>admin</cp:lastModifiedBy>
  <cp:revision>4</cp:revision>
  <dcterms:created xsi:type="dcterms:W3CDTF">2022-04-20T11:14:21Z</dcterms:created>
  <dcterms:modified xsi:type="dcterms:W3CDTF">2022-05-05T11:05:13Z</dcterms:modified>
</cp:coreProperties>
</file>