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01" r:id="rId2"/>
    <p:sldId id="679" r:id="rId3"/>
    <p:sldId id="703" r:id="rId4"/>
    <p:sldId id="702" r:id="rId5"/>
    <p:sldId id="697" r:id="rId6"/>
    <p:sldId id="269" r:id="rId7"/>
    <p:sldId id="681" r:id="rId8"/>
    <p:sldId id="695" r:id="rId9"/>
    <p:sldId id="266" r:id="rId10"/>
    <p:sldId id="694" r:id="rId11"/>
    <p:sldId id="688" r:id="rId12"/>
    <p:sldId id="680" r:id="rId13"/>
    <p:sldId id="683" r:id="rId14"/>
    <p:sldId id="271" r:id="rId15"/>
    <p:sldId id="678" r:id="rId16"/>
    <p:sldId id="69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6"/>
    <p:restoredTop sz="96018"/>
  </p:normalViewPr>
  <p:slideViewPr>
    <p:cSldViewPr snapToGrid="0" snapToObjects="1">
      <p:cViewPr varScale="1">
        <p:scale>
          <a:sx n="78" d="100"/>
          <a:sy n="78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7A3E7-9252-3548-9421-1A2E25A3AD1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A82A8C-8AA1-1C40-8267-3AF0A9F71C3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предупреждение (</a:t>
          </a:r>
          <a:r>
            <a:rPr lang="ru-RU" u="sng" dirty="0">
              <a:solidFill>
                <a:schemeClr val="tx1"/>
              </a:solidFill>
            </a:rPr>
            <a:t>профилактика</a:t>
          </a:r>
          <a:r>
            <a:rPr lang="ru-RU" dirty="0">
              <a:solidFill>
                <a:schemeClr val="tx1"/>
              </a:solidFill>
            </a:rPr>
            <a:t>) коррупции; </a:t>
          </a:r>
        </a:p>
      </dgm:t>
    </dgm:pt>
    <dgm:pt modelId="{26CC9716-2171-884C-B6C7-2CD35D80215A}" type="parTrans" cxnId="{5AC2CC66-AF47-C643-8C98-CB83024C4765}">
      <dgm:prSet/>
      <dgm:spPr/>
      <dgm:t>
        <a:bodyPr/>
        <a:lstStyle/>
        <a:p>
          <a:endParaRPr lang="ru-RU"/>
        </a:p>
      </dgm:t>
    </dgm:pt>
    <dgm:pt modelId="{B06D440A-9FA5-D940-8F0D-EEBCC8F05CBC}" type="sibTrans" cxnId="{5AC2CC66-AF47-C643-8C98-CB83024C476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7B7E78D9-B89F-C14E-B9FA-22072547AA51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уголовное преследование лиц, совершивших коррупционные преступления (</a:t>
          </a:r>
          <a:r>
            <a:rPr lang="ru-RU" u="sng" dirty="0">
              <a:solidFill>
                <a:schemeClr val="tx1"/>
              </a:solidFill>
            </a:rPr>
            <a:t>борьба</a:t>
          </a:r>
          <a:r>
            <a:rPr lang="ru-RU" dirty="0">
              <a:solidFill>
                <a:schemeClr val="tx1"/>
              </a:solidFill>
            </a:rPr>
            <a:t>);  </a:t>
          </a:r>
        </a:p>
      </dgm:t>
    </dgm:pt>
    <dgm:pt modelId="{2B8682FB-3A8A-E04D-B7CB-C650A9912FF0}" type="parTrans" cxnId="{0CC5F20A-0EC8-4E4A-BD75-DBAF2BD799C5}">
      <dgm:prSet/>
      <dgm:spPr/>
      <dgm:t>
        <a:bodyPr/>
        <a:lstStyle/>
        <a:p>
          <a:endParaRPr lang="ru-RU"/>
        </a:p>
      </dgm:t>
    </dgm:pt>
    <dgm:pt modelId="{E28DC160-6C8F-3F40-A883-B6FA296BC965}" type="sibTrans" cxnId="{0CC5F20A-0EC8-4E4A-BD75-DBAF2BD799C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1DEF9FAA-0EA2-184C-BA93-F55E5B81E27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u="sng" dirty="0">
              <a:solidFill>
                <a:schemeClr val="tx1"/>
              </a:solidFill>
            </a:rPr>
            <a:t>минимизация и (или) ликвидация</a:t>
          </a:r>
          <a:r>
            <a:rPr lang="ru-RU" dirty="0">
              <a:solidFill>
                <a:schemeClr val="tx1"/>
              </a:solidFill>
            </a:rPr>
            <a:t> последствий коррупционных деяний</a:t>
          </a:r>
          <a:r>
            <a:rPr lang="ru-RU" dirty="0"/>
            <a:t>. </a:t>
          </a:r>
        </a:p>
      </dgm:t>
    </dgm:pt>
    <dgm:pt modelId="{73228811-0A76-AF4B-97B9-0C7D58E6A9C1}" type="parTrans" cxnId="{02B67118-648D-6F42-A4B3-6CAD101ACC9B}">
      <dgm:prSet/>
      <dgm:spPr/>
      <dgm:t>
        <a:bodyPr/>
        <a:lstStyle/>
        <a:p>
          <a:endParaRPr lang="ru-RU"/>
        </a:p>
      </dgm:t>
    </dgm:pt>
    <dgm:pt modelId="{BD0E9255-0A1A-2443-89C8-2A2F3F45D7A8}" type="sibTrans" cxnId="{02B67118-648D-6F42-A4B3-6CAD101ACC9B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96CEFCF5-0FE7-854E-B092-BB8F081B623E}" type="pres">
      <dgm:prSet presAssocID="{61D7A3E7-9252-3548-9421-1A2E25A3AD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F1D90-D0C7-3149-AD35-DC30112B1F89}" type="pres">
      <dgm:prSet presAssocID="{A0A82A8C-8AA1-1C40-8267-3AF0A9F71C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474B9-7143-3640-98FA-01253DD6DA7D}" type="pres">
      <dgm:prSet presAssocID="{B06D440A-9FA5-D940-8F0D-EEBCC8F05CB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BF0D9C9E-6792-1F40-BA09-214F43C91F68}" type="pres">
      <dgm:prSet presAssocID="{B06D440A-9FA5-D940-8F0D-EEBCC8F05CBC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58D6DF61-4882-4B43-9FE7-8E14DE767948}" type="pres">
      <dgm:prSet presAssocID="{7B7E78D9-B89F-C14E-B9FA-22072547AA5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EB3A4-C470-6F47-ABF6-9209E7C7A690}" type="pres">
      <dgm:prSet presAssocID="{E28DC160-6C8F-3F40-A883-B6FA296BC96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31CD593B-6405-8B41-AD3E-297F97D4449F}" type="pres">
      <dgm:prSet presAssocID="{E28DC160-6C8F-3F40-A883-B6FA296BC96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93DB66E-0496-474A-A3D0-5F08913F3F98}" type="pres">
      <dgm:prSet presAssocID="{1DEF9FAA-0EA2-184C-BA93-F55E5B81E27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9825E-F648-9F44-8428-B0D726D53CA9}" type="pres">
      <dgm:prSet presAssocID="{BD0E9255-0A1A-2443-89C8-2A2F3F45D7A8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59DB05D-80D5-F34F-97FF-538EE0FC391C}" type="pres">
      <dgm:prSet presAssocID="{BD0E9255-0A1A-2443-89C8-2A2F3F45D7A8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CC5F20A-0EC8-4E4A-BD75-DBAF2BD799C5}" srcId="{61D7A3E7-9252-3548-9421-1A2E25A3AD12}" destId="{7B7E78D9-B89F-C14E-B9FA-22072547AA51}" srcOrd="1" destOrd="0" parTransId="{2B8682FB-3A8A-E04D-B7CB-C650A9912FF0}" sibTransId="{E28DC160-6C8F-3F40-A883-B6FA296BC965}"/>
    <dgm:cxn modelId="{E71C0A01-7BF0-7B4F-A10C-FCBD6313473F}" type="presOf" srcId="{1DEF9FAA-0EA2-184C-BA93-F55E5B81E270}" destId="{A93DB66E-0496-474A-A3D0-5F08913F3F98}" srcOrd="0" destOrd="0" presId="urn:microsoft.com/office/officeart/2005/8/layout/cycle2"/>
    <dgm:cxn modelId="{5AC2CC66-AF47-C643-8C98-CB83024C4765}" srcId="{61D7A3E7-9252-3548-9421-1A2E25A3AD12}" destId="{A0A82A8C-8AA1-1C40-8267-3AF0A9F71C32}" srcOrd="0" destOrd="0" parTransId="{26CC9716-2171-884C-B6C7-2CD35D80215A}" sibTransId="{B06D440A-9FA5-D940-8F0D-EEBCC8F05CBC}"/>
    <dgm:cxn modelId="{ACD50C80-E683-C641-A0CA-85E94F4E9B34}" type="presOf" srcId="{BD0E9255-0A1A-2443-89C8-2A2F3F45D7A8}" destId="{F4A9825E-F648-9F44-8428-B0D726D53CA9}" srcOrd="0" destOrd="0" presId="urn:microsoft.com/office/officeart/2005/8/layout/cycle2"/>
    <dgm:cxn modelId="{CC5D16F2-1FE4-504D-9ED0-432E6A789B61}" type="presOf" srcId="{61D7A3E7-9252-3548-9421-1A2E25A3AD12}" destId="{96CEFCF5-0FE7-854E-B092-BB8F081B623E}" srcOrd="0" destOrd="0" presId="urn:microsoft.com/office/officeart/2005/8/layout/cycle2"/>
    <dgm:cxn modelId="{91578B74-6069-4241-909B-19297F511111}" type="presOf" srcId="{B06D440A-9FA5-D940-8F0D-EEBCC8F05CBC}" destId="{D75474B9-7143-3640-98FA-01253DD6DA7D}" srcOrd="0" destOrd="0" presId="urn:microsoft.com/office/officeart/2005/8/layout/cycle2"/>
    <dgm:cxn modelId="{75A1F0E4-F108-AB4A-A5D3-20FE6C20288A}" type="presOf" srcId="{E28DC160-6C8F-3F40-A883-B6FA296BC965}" destId="{31CD593B-6405-8B41-AD3E-297F97D4449F}" srcOrd="1" destOrd="0" presId="urn:microsoft.com/office/officeart/2005/8/layout/cycle2"/>
    <dgm:cxn modelId="{6EE7BB8B-3FB2-1D40-89D1-138626A854E8}" type="presOf" srcId="{E28DC160-6C8F-3F40-A883-B6FA296BC965}" destId="{210EB3A4-C470-6F47-ABF6-9209E7C7A690}" srcOrd="0" destOrd="0" presId="urn:microsoft.com/office/officeart/2005/8/layout/cycle2"/>
    <dgm:cxn modelId="{9ACF9C41-DEC0-C049-8554-137B59E63AC6}" type="presOf" srcId="{B06D440A-9FA5-D940-8F0D-EEBCC8F05CBC}" destId="{BF0D9C9E-6792-1F40-BA09-214F43C91F68}" srcOrd="1" destOrd="0" presId="urn:microsoft.com/office/officeart/2005/8/layout/cycle2"/>
    <dgm:cxn modelId="{02B67118-648D-6F42-A4B3-6CAD101ACC9B}" srcId="{61D7A3E7-9252-3548-9421-1A2E25A3AD12}" destId="{1DEF9FAA-0EA2-184C-BA93-F55E5B81E270}" srcOrd="2" destOrd="0" parTransId="{73228811-0A76-AF4B-97B9-0C7D58E6A9C1}" sibTransId="{BD0E9255-0A1A-2443-89C8-2A2F3F45D7A8}"/>
    <dgm:cxn modelId="{C8AB23CF-D6B3-6741-B10D-0191BECF4E64}" type="presOf" srcId="{BD0E9255-0A1A-2443-89C8-2A2F3F45D7A8}" destId="{A59DB05D-80D5-F34F-97FF-538EE0FC391C}" srcOrd="1" destOrd="0" presId="urn:microsoft.com/office/officeart/2005/8/layout/cycle2"/>
    <dgm:cxn modelId="{93FE011F-631D-5845-9AEF-C68C306A90A9}" type="presOf" srcId="{A0A82A8C-8AA1-1C40-8267-3AF0A9F71C32}" destId="{48BF1D90-D0C7-3149-AD35-DC30112B1F89}" srcOrd="0" destOrd="0" presId="urn:microsoft.com/office/officeart/2005/8/layout/cycle2"/>
    <dgm:cxn modelId="{9200DDE8-AC0B-D543-A7C9-A0C6587D2CF4}" type="presOf" srcId="{7B7E78D9-B89F-C14E-B9FA-22072547AA51}" destId="{58D6DF61-4882-4B43-9FE7-8E14DE767948}" srcOrd="0" destOrd="0" presId="urn:microsoft.com/office/officeart/2005/8/layout/cycle2"/>
    <dgm:cxn modelId="{E0D621DC-A969-C54C-A4DA-3E70F4240A56}" type="presParOf" srcId="{96CEFCF5-0FE7-854E-B092-BB8F081B623E}" destId="{48BF1D90-D0C7-3149-AD35-DC30112B1F89}" srcOrd="0" destOrd="0" presId="urn:microsoft.com/office/officeart/2005/8/layout/cycle2"/>
    <dgm:cxn modelId="{F3D992AA-0C47-644E-B82A-988003C5E523}" type="presParOf" srcId="{96CEFCF5-0FE7-854E-B092-BB8F081B623E}" destId="{D75474B9-7143-3640-98FA-01253DD6DA7D}" srcOrd="1" destOrd="0" presId="urn:microsoft.com/office/officeart/2005/8/layout/cycle2"/>
    <dgm:cxn modelId="{9EDFD22F-DB6E-174F-8B5C-73388525B419}" type="presParOf" srcId="{D75474B9-7143-3640-98FA-01253DD6DA7D}" destId="{BF0D9C9E-6792-1F40-BA09-214F43C91F68}" srcOrd="0" destOrd="0" presId="urn:microsoft.com/office/officeart/2005/8/layout/cycle2"/>
    <dgm:cxn modelId="{17158E4E-267B-884A-9223-F4609C759B73}" type="presParOf" srcId="{96CEFCF5-0FE7-854E-B092-BB8F081B623E}" destId="{58D6DF61-4882-4B43-9FE7-8E14DE767948}" srcOrd="2" destOrd="0" presId="urn:microsoft.com/office/officeart/2005/8/layout/cycle2"/>
    <dgm:cxn modelId="{5CAF1789-D1DE-CC4E-B670-78FD134B9CF2}" type="presParOf" srcId="{96CEFCF5-0FE7-854E-B092-BB8F081B623E}" destId="{210EB3A4-C470-6F47-ABF6-9209E7C7A690}" srcOrd="3" destOrd="0" presId="urn:microsoft.com/office/officeart/2005/8/layout/cycle2"/>
    <dgm:cxn modelId="{0D5DAFF8-C6CD-9D4A-8109-F80FFEDBB813}" type="presParOf" srcId="{210EB3A4-C470-6F47-ABF6-9209E7C7A690}" destId="{31CD593B-6405-8B41-AD3E-297F97D4449F}" srcOrd="0" destOrd="0" presId="urn:microsoft.com/office/officeart/2005/8/layout/cycle2"/>
    <dgm:cxn modelId="{B1E900BF-AA3F-DD4F-A0A1-55E81FDB7358}" type="presParOf" srcId="{96CEFCF5-0FE7-854E-B092-BB8F081B623E}" destId="{A93DB66E-0496-474A-A3D0-5F08913F3F98}" srcOrd="4" destOrd="0" presId="urn:microsoft.com/office/officeart/2005/8/layout/cycle2"/>
    <dgm:cxn modelId="{79590B08-D37E-F94F-AFF4-8BDE380FBA7D}" type="presParOf" srcId="{96CEFCF5-0FE7-854E-B092-BB8F081B623E}" destId="{F4A9825E-F648-9F44-8428-B0D726D53CA9}" srcOrd="5" destOrd="0" presId="urn:microsoft.com/office/officeart/2005/8/layout/cycle2"/>
    <dgm:cxn modelId="{9B20780A-79FC-104A-8A7A-7B26DB9FA96F}" type="presParOf" srcId="{F4A9825E-F648-9F44-8428-B0D726D53CA9}" destId="{A59DB05D-80D5-F34F-97FF-538EE0FC391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A5885E-E53F-6F4F-9D0D-A38C14911F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C544E5-14BB-9842-BD84-40067B8BC59E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уголовная ответственность; </a:t>
          </a:r>
        </a:p>
      </dgm:t>
    </dgm:pt>
    <dgm:pt modelId="{CA30A075-C2F9-F249-8342-335B029AFD96}" type="parTrans" cxnId="{5BE2CCAB-336D-CB4C-BDC1-C96A5D22C527}">
      <dgm:prSet/>
      <dgm:spPr/>
      <dgm:t>
        <a:bodyPr/>
        <a:lstStyle/>
        <a:p>
          <a:endParaRPr lang="ru-RU"/>
        </a:p>
      </dgm:t>
    </dgm:pt>
    <dgm:pt modelId="{17DC6EFB-B9A9-9946-A112-61AED023B2A9}" type="sibTrans" cxnId="{5BE2CCAB-336D-CB4C-BDC1-C96A5D22C527}">
      <dgm:prSet/>
      <dgm:spPr/>
      <dgm:t>
        <a:bodyPr/>
        <a:lstStyle/>
        <a:p>
          <a:endParaRPr lang="ru-RU"/>
        </a:p>
      </dgm:t>
    </dgm:pt>
    <dgm:pt modelId="{BEB17E44-A4A3-1445-BA6E-89FDE261211F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освобождение от уголовной ответственности; </a:t>
          </a:r>
        </a:p>
      </dgm:t>
    </dgm:pt>
    <dgm:pt modelId="{8D22D5BC-AB3C-D64E-9E0E-EB919DA67F79}" type="parTrans" cxnId="{7A8A1355-3348-2749-866E-A431DCE7F728}">
      <dgm:prSet/>
      <dgm:spPr/>
      <dgm:t>
        <a:bodyPr/>
        <a:lstStyle/>
        <a:p>
          <a:endParaRPr lang="ru-RU"/>
        </a:p>
      </dgm:t>
    </dgm:pt>
    <dgm:pt modelId="{CB0C4D9B-2CB3-9F4E-852D-8959673BB5BD}" type="sibTrans" cxnId="{7A8A1355-3348-2749-866E-A431DCE7F728}">
      <dgm:prSet/>
      <dgm:spPr/>
      <dgm:t>
        <a:bodyPr/>
        <a:lstStyle/>
        <a:p>
          <a:endParaRPr lang="ru-RU"/>
        </a:p>
      </dgm:t>
    </dgm:pt>
    <dgm:pt modelId="{A13FCC30-0C02-C849-9A2E-47CC9AFACB1E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исключение уголовной ответственности. </a:t>
          </a:r>
        </a:p>
      </dgm:t>
    </dgm:pt>
    <dgm:pt modelId="{281A085C-0A53-A749-98CD-4B7DBEEA5C7F}" type="parTrans" cxnId="{5F78DFA3-0B66-E143-A2CD-7B3099E6327C}">
      <dgm:prSet/>
      <dgm:spPr/>
      <dgm:t>
        <a:bodyPr/>
        <a:lstStyle/>
        <a:p>
          <a:endParaRPr lang="ru-RU"/>
        </a:p>
      </dgm:t>
    </dgm:pt>
    <dgm:pt modelId="{14AAF01B-6BB3-674E-AF3C-4348CE70B852}" type="sibTrans" cxnId="{5F78DFA3-0B66-E143-A2CD-7B3099E6327C}">
      <dgm:prSet/>
      <dgm:spPr/>
      <dgm:t>
        <a:bodyPr/>
        <a:lstStyle/>
        <a:p>
          <a:endParaRPr lang="ru-RU"/>
        </a:p>
      </dgm:t>
    </dgm:pt>
    <dgm:pt modelId="{2B929248-9EC6-2849-BD73-0E7D471977C0}" type="pres">
      <dgm:prSet presAssocID="{1FA5885E-E53F-6F4F-9D0D-A38C14911F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601477-D54A-B143-ABFE-AB4CB35F9B03}" type="pres">
      <dgm:prSet presAssocID="{BCC544E5-14BB-9842-BD84-40067B8BC59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DFA52C-A5CE-6346-A9AD-CD282B778267}" type="pres">
      <dgm:prSet presAssocID="{17DC6EFB-B9A9-9946-A112-61AED023B2A9}" presName="spacer" presStyleCnt="0"/>
      <dgm:spPr/>
    </dgm:pt>
    <dgm:pt modelId="{E04D2796-724F-9C4E-836B-84D651D50FD6}" type="pres">
      <dgm:prSet presAssocID="{BEB17E44-A4A3-1445-BA6E-89FDE26121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1B65C4-0E9B-C941-8E45-2314C4C0FE1D}" type="pres">
      <dgm:prSet presAssocID="{CB0C4D9B-2CB3-9F4E-852D-8959673BB5BD}" presName="spacer" presStyleCnt="0"/>
      <dgm:spPr/>
    </dgm:pt>
    <dgm:pt modelId="{F7E61DFC-3E53-8F4F-A34C-EA8AD508F07D}" type="pres">
      <dgm:prSet presAssocID="{A13FCC30-0C02-C849-9A2E-47CC9AFACB1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320549-2557-FB4C-8570-953BB172F089}" type="presOf" srcId="{1FA5885E-E53F-6F4F-9D0D-A38C14911F9F}" destId="{2B929248-9EC6-2849-BD73-0E7D471977C0}" srcOrd="0" destOrd="0" presId="urn:microsoft.com/office/officeart/2005/8/layout/vList2"/>
    <dgm:cxn modelId="{B1A6A716-1E71-F443-90C9-4A81D1111EEC}" type="presOf" srcId="{BCC544E5-14BB-9842-BD84-40067B8BC59E}" destId="{76601477-D54A-B143-ABFE-AB4CB35F9B03}" srcOrd="0" destOrd="0" presId="urn:microsoft.com/office/officeart/2005/8/layout/vList2"/>
    <dgm:cxn modelId="{5F78DFA3-0B66-E143-A2CD-7B3099E6327C}" srcId="{1FA5885E-E53F-6F4F-9D0D-A38C14911F9F}" destId="{A13FCC30-0C02-C849-9A2E-47CC9AFACB1E}" srcOrd="2" destOrd="0" parTransId="{281A085C-0A53-A749-98CD-4B7DBEEA5C7F}" sibTransId="{14AAF01B-6BB3-674E-AF3C-4348CE70B852}"/>
    <dgm:cxn modelId="{E8F1EB56-2F8F-9F49-84FA-7E57FC1A6084}" type="presOf" srcId="{A13FCC30-0C02-C849-9A2E-47CC9AFACB1E}" destId="{F7E61DFC-3E53-8F4F-A34C-EA8AD508F07D}" srcOrd="0" destOrd="0" presId="urn:microsoft.com/office/officeart/2005/8/layout/vList2"/>
    <dgm:cxn modelId="{5BE2CCAB-336D-CB4C-BDC1-C96A5D22C527}" srcId="{1FA5885E-E53F-6F4F-9D0D-A38C14911F9F}" destId="{BCC544E5-14BB-9842-BD84-40067B8BC59E}" srcOrd="0" destOrd="0" parTransId="{CA30A075-C2F9-F249-8342-335B029AFD96}" sibTransId="{17DC6EFB-B9A9-9946-A112-61AED023B2A9}"/>
    <dgm:cxn modelId="{7A8A1355-3348-2749-866E-A431DCE7F728}" srcId="{1FA5885E-E53F-6F4F-9D0D-A38C14911F9F}" destId="{BEB17E44-A4A3-1445-BA6E-89FDE261211F}" srcOrd="1" destOrd="0" parTransId="{8D22D5BC-AB3C-D64E-9E0E-EB919DA67F79}" sibTransId="{CB0C4D9B-2CB3-9F4E-852D-8959673BB5BD}"/>
    <dgm:cxn modelId="{7F758406-8CE4-8447-AB06-035BE020E960}" type="presOf" srcId="{BEB17E44-A4A3-1445-BA6E-89FDE261211F}" destId="{E04D2796-724F-9C4E-836B-84D651D50FD6}" srcOrd="0" destOrd="0" presId="urn:microsoft.com/office/officeart/2005/8/layout/vList2"/>
    <dgm:cxn modelId="{E594AE57-FB3C-4A4A-A219-E7950F297B8A}" type="presParOf" srcId="{2B929248-9EC6-2849-BD73-0E7D471977C0}" destId="{76601477-D54A-B143-ABFE-AB4CB35F9B03}" srcOrd="0" destOrd="0" presId="urn:microsoft.com/office/officeart/2005/8/layout/vList2"/>
    <dgm:cxn modelId="{511F55A2-0616-944C-9198-8B712DCE357D}" type="presParOf" srcId="{2B929248-9EC6-2849-BD73-0E7D471977C0}" destId="{E3DFA52C-A5CE-6346-A9AD-CD282B778267}" srcOrd="1" destOrd="0" presId="urn:microsoft.com/office/officeart/2005/8/layout/vList2"/>
    <dgm:cxn modelId="{08858ABC-2B5F-0D45-A2DE-8FB822792063}" type="presParOf" srcId="{2B929248-9EC6-2849-BD73-0E7D471977C0}" destId="{E04D2796-724F-9C4E-836B-84D651D50FD6}" srcOrd="2" destOrd="0" presId="urn:microsoft.com/office/officeart/2005/8/layout/vList2"/>
    <dgm:cxn modelId="{04129F4E-AEB0-BB48-9CD7-3359AD02F1D2}" type="presParOf" srcId="{2B929248-9EC6-2849-BD73-0E7D471977C0}" destId="{B21B65C4-0E9B-C941-8E45-2314C4C0FE1D}" srcOrd="3" destOrd="0" presId="urn:microsoft.com/office/officeart/2005/8/layout/vList2"/>
    <dgm:cxn modelId="{7261E0E5-AC37-9D43-85EB-7E61BC6CCB84}" type="presParOf" srcId="{2B929248-9EC6-2849-BD73-0E7D471977C0}" destId="{F7E61DFC-3E53-8F4F-A34C-EA8AD508F07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048F4B-08F7-D446-8F8C-EFFFA1BCF6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0DB8BA-F3A5-E549-9FAB-43DFD3D0B00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Административно-правовая защита государственных служащих;</a:t>
          </a:r>
        </a:p>
      </dgm:t>
    </dgm:pt>
    <dgm:pt modelId="{ACBBD7AA-D2E1-B949-8A4D-3CFC70347E56}" type="parTrans" cxnId="{160E8D6E-611A-544D-9B37-11A482695256}">
      <dgm:prSet/>
      <dgm:spPr/>
      <dgm:t>
        <a:bodyPr/>
        <a:lstStyle/>
        <a:p>
          <a:endParaRPr lang="ru-RU"/>
        </a:p>
      </dgm:t>
    </dgm:pt>
    <dgm:pt modelId="{B028F653-ADA6-5148-AA25-C19724B78890}" type="sibTrans" cxnId="{160E8D6E-611A-544D-9B37-11A482695256}">
      <dgm:prSet/>
      <dgm:spPr/>
      <dgm:t>
        <a:bodyPr/>
        <a:lstStyle/>
        <a:p>
          <a:endParaRPr lang="ru-RU"/>
        </a:p>
      </dgm:t>
    </dgm:pt>
    <dgm:pt modelId="{91E7A2DB-E5D7-3A42-85E2-A6C775412790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Регулярный мониторинг ситуации, выявление наиболее уязвимых в коррупционном плане должностей государственной службы и своевременные меры по предупреждению возможных правонарушений; </a:t>
          </a:r>
        </a:p>
      </dgm:t>
    </dgm:pt>
    <dgm:pt modelId="{771900BA-5660-5A49-973D-033045DC8546}" type="parTrans" cxnId="{30C5C9D3-9FBB-D341-9C76-745429FBF90A}">
      <dgm:prSet/>
      <dgm:spPr/>
      <dgm:t>
        <a:bodyPr/>
        <a:lstStyle/>
        <a:p>
          <a:endParaRPr lang="ru-RU"/>
        </a:p>
      </dgm:t>
    </dgm:pt>
    <dgm:pt modelId="{A9F3B353-DBC4-B449-AB44-5F833956EC4E}" type="sibTrans" cxnId="{30C5C9D3-9FBB-D341-9C76-745429FBF90A}">
      <dgm:prSet/>
      <dgm:spPr/>
      <dgm:t>
        <a:bodyPr/>
        <a:lstStyle/>
        <a:p>
          <a:endParaRPr lang="ru-RU"/>
        </a:p>
      </dgm:t>
    </dgm:pt>
    <dgm:pt modelId="{25F18527-4DDB-064E-B4A0-4C1AA127196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Развитие в национальных законодательствах норм, устанавливающих административную ответственность за административные правонарушения коррупционного характера; </a:t>
          </a:r>
        </a:p>
      </dgm:t>
    </dgm:pt>
    <dgm:pt modelId="{91123DB6-378D-0E47-BB0C-817E0A96B728}" type="parTrans" cxnId="{7F7F79AA-E1CE-3E40-B3E0-4BEFBBD6AA12}">
      <dgm:prSet/>
      <dgm:spPr/>
      <dgm:t>
        <a:bodyPr/>
        <a:lstStyle/>
        <a:p>
          <a:endParaRPr lang="ru-RU"/>
        </a:p>
      </dgm:t>
    </dgm:pt>
    <dgm:pt modelId="{A0ECD0C5-0CE4-AA49-BA62-995F3578ADFB}" type="sibTrans" cxnId="{7F7F79AA-E1CE-3E40-B3E0-4BEFBBD6AA12}">
      <dgm:prSet/>
      <dgm:spPr/>
      <dgm:t>
        <a:bodyPr/>
        <a:lstStyle/>
        <a:p>
          <a:endParaRPr lang="ru-RU"/>
        </a:p>
      </dgm:t>
    </dgm:pt>
    <dgm:pt modelId="{E17212F5-6E6F-F546-B8DA-B425D3B92A6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Нормативное закрепление современного управленческого инструментария;</a:t>
          </a:r>
        </a:p>
      </dgm:t>
    </dgm:pt>
    <dgm:pt modelId="{8B704246-605B-924F-91AC-2395694ED466}" type="parTrans" cxnId="{449A7D62-D092-8243-8D62-AAE0B62D9942}">
      <dgm:prSet/>
      <dgm:spPr/>
      <dgm:t>
        <a:bodyPr/>
        <a:lstStyle/>
        <a:p>
          <a:endParaRPr lang="ru-RU"/>
        </a:p>
      </dgm:t>
    </dgm:pt>
    <dgm:pt modelId="{A21DAEF6-2A80-E14A-A016-6D7F546B0D35}" type="sibTrans" cxnId="{449A7D62-D092-8243-8D62-AAE0B62D9942}">
      <dgm:prSet/>
      <dgm:spPr/>
      <dgm:t>
        <a:bodyPr/>
        <a:lstStyle/>
        <a:p>
          <a:endParaRPr lang="ru-RU"/>
        </a:p>
      </dgm:t>
    </dgm:pt>
    <dgm:pt modelId="{DFA769D1-D7C7-4D43-BEE3-2401C49960B3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Развитие административно-институциональных средств противодействия коррупции.</a:t>
          </a:r>
        </a:p>
      </dgm:t>
    </dgm:pt>
    <dgm:pt modelId="{32441868-540D-F147-9D2E-90CBAF78F732}" type="parTrans" cxnId="{12C42EBF-7F69-EC4D-A51A-5AC28FF3FFA7}">
      <dgm:prSet/>
      <dgm:spPr/>
      <dgm:t>
        <a:bodyPr/>
        <a:lstStyle/>
        <a:p>
          <a:endParaRPr lang="ru-RU"/>
        </a:p>
      </dgm:t>
    </dgm:pt>
    <dgm:pt modelId="{DE3ACD3B-F1CE-3444-8EDB-0D8E08BEEB09}" type="sibTrans" cxnId="{12C42EBF-7F69-EC4D-A51A-5AC28FF3FFA7}">
      <dgm:prSet/>
      <dgm:spPr/>
      <dgm:t>
        <a:bodyPr/>
        <a:lstStyle/>
        <a:p>
          <a:endParaRPr lang="ru-RU"/>
        </a:p>
      </dgm:t>
    </dgm:pt>
    <dgm:pt modelId="{03FD31AA-3302-7D48-9952-0F68326F3AC7}" type="pres">
      <dgm:prSet presAssocID="{B4048F4B-08F7-D446-8F8C-EFFFA1BCF6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69B752-611E-3B4A-B8E6-A568BE6EB078}" type="pres">
      <dgm:prSet presAssocID="{BA0DB8BA-F3A5-E549-9FAB-43DFD3D0B00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41DB8E-0706-6549-A065-79D211071F4F}" type="pres">
      <dgm:prSet presAssocID="{B028F653-ADA6-5148-AA25-C19724B78890}" presName="spacer" presStyleCnt="0"/>
      <dgm:spPr/>
    </dgm:pt>
    <dgm:pt modelId="{830F4E1F-2739-1646-8A16-6006A6C3BF3C}" type="pres">
      <dgm:prSet presAssocID="{91E7A2DB-E5D7-3A42-85E2-A6C77541279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AD340-3504-0249-90C2-3F25E1FCDCC0}" type="pres">
      <dgm:prSet presAssocID="{A9F3B353-DBC4-B449-AB44-5F833956EC4E}" presName="spacer" presStyleCnt="0"/>
      <dgm:spPr/>
    </dgm:pt>
    <dgm:pt modelId="{43121710-25A7-3548-AD75-DD82D31E5977}" type="pres">
      <dgm:prSet presAssocID="{25F18527-4DDB-064E-B4A0-4C1AA127196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35C80-E340-594E-BCE8-8ED3C9FEE717}" type="pres">
      <dgm:prSet presAssocID="{A0ECD0C5-0CE4-AA49-BA62-995F3578ADFB}" presName="spacer" presStyleCnt="0"/>
      <dgm:spPr/>
    </dgm:pt>
    <dgm:pt modelId="{941E7A23-0777-8245-925D-0C87943ED62C}" type="pres">
      <dgm:prSet presAssocID="{E17212F5-6E6F-F546-B8DA-B425D3B92A6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939D7-0DE6-474D-A3A9-4BC35D5C70C6}" type="pres">
      <dgm:prSet presAssocID="{A21DAEF6-2A80-E14A-A016-6D7F546B0D35}" presName="spacer" presStyleCnt="0"/>
      <dgm:spPr/>
    </dgm:pt>
    <dgm:pt modelId="{D0401CEA-91FC-B54F-9892-A15B91FA6CF2}" type="pres">
      <dgm:prSet presAssocID="{DFA769D1-D7C7-4D43-BEE3-2401C49960B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7DAAA2-D6C4-EA4F-B04A-20BFF1ABA669}" type="presOf" srcId="{E17212F5-6E6F-F546-B8DA-B425D3B92A64}" destId="{941E7A23-0777-8245-925D-0C87943ED62C}" srcOrd="0" destOrd="0" presId="urn:microsoft.com/office/officeart/2005/8/layout/vList2"/>
    <dgm:cxn modelId="{449A7D62-D092-8243-8D62-AAE0B62D9942}" srcId="{B4048F4B-08F7-D446-8F8C-EFFFA1BCF65D}" destId="{E17212F5-6E6F-F546-B8DA-B425D3B92A64}" srcOrd="3" destOrd="0" parTransId="{8B704246-605B-924F-91AC-2395694ED466}" sibTransId="{A21DAEF6-2A80-E14A-A016-6D7F546B0D35}"/>
    <dgm:cxn modelId="{12C42EBF-7F69-EC4D-A51A-5AC28FF3FFA7}" srcId="{B4048F4B-08F7-D446-8F8C-EFFFA1BCF65D}" destId="{DFA769D1-D7C7-4D43-BEE3-2401C49960B3}" srcOrd="4" destOrd="0" parTransId="{32441868-540D-F147-9D2E-90CBAF78F732}" sibTransId="{DE3ACD3B-F1CE-3444-8EDB-0D8E08BEEB09}"/>
    <dgm:cxn modelId="{160E8D6E-611A-544D-9B37-11A482695256}" srcId="{B4048F4B-08F7-D446-8F8C-EFFFA1BCF65D}" destId="{BA0DB8BA-F3A5-E549-9FAB-43DFD3D0B005}" srcOrd="0" destOrd="0" parTransId="{ACBBD7AA-D2E1-B949-8A4D-3CFC70347E56}" sibTransId="{B028F653-ADA6-5148-AA25-C19724B78890}"/>
    <dgm:cxn modelId="{D6CAD70C-4857-2241-9890-BF2C29903EFE}" type="presOf" srcId="{91E7A2DB-E5D7-3A42-85E2-A6C775412790}" destId="{830F4E1F-2739-1646-8A16-6006A6C3BF3C}" srcOrd="0" destOrd="0" presId="urn:microsoft.com/office/officeart/2005/8/layout/vList2"/>
    <dgm:cxn modelId="{CC2B49CC-131B-DA4E-9D07-B1849865C856}" type="presOf" srcId="{BA0DB8BA-F3A5-E549-9FAB-43DFD3D0B005}" destId="{9C69B752-611E-3B4A-B8E6-A568BE6EB078}" srcOrd="0" destOrd="0" presId="urn:microsoft.com/office/officeart/2005/8/layout/vList2"/>
    <dgm:cxn modelId="{7F7F79AA-E1CE-3E40-B3E0-4BEFBBD6AA12}" srcId="{B4048F4B-08F7-D446-8F8C-EFFFA1BCF65D}" destId="{25F18527-4DDB-064E-B4A0-4C1AA1271965}" srcOrd="2" destOrd="0" parTransId="{91123DB6-378D-0E47-BB0C-817E0A96B728}" sibTransId="{A0ECD0C5-0CE4-AA49-BA62-995F3578ADFB}"/>
    <dgm:cxn modelId="{69A3EEE1-FFC5-F34C-8472-50DF425083E6}" type="presOf" srcId="{25F18527-4DDB-064E-B4A0-4C1AA1271965}" destId="{43121710-25A7-3548-AD75-DD82D31E5977}" srcOrd="0" destOrd="0" presId="urn:microsoft.com/office/officeart/2005/8/layout/vList2"/>
    <dgm:cxn modelId="{B2C2FDA2-AF45-354A-BF89-8A2BBFBE4C59}" type="presOf" srcId="{DFA769D1-D7C7-4D43-BEE3-2401C49960B3}" destId="{D0401CEA-91FC-B54F-9892-A15B91FA6CF2}" srcOrd="0" destOrd="0" presId="urn:microsoft.com/office/officeart/2005/8/layout/vList2"/>
    <dgm:cxn modelId="{95313C7C-CD8E-2E4B-A10A-1AB1BA8F9FD3}" type="presOf" srcId="{B4048F4B-08F7-D446-8F8C-EFFFA1BCF65D}" destId="{03FD31AA-3302-7D48-9952-0F68326F3AC7}" srcOrd="0" destOrd="0" presId="urn:microsoft.com/office/officeart/2005/8/layout/vList2"/>
    <dgm:cxn modelId="{30C5C9D3-9FBB-D341-9C76-745429FBF90A}" srcId="{B4048F4B-08F7-D446-8F8C-EFFFA1BCF65D}" destId="{91E7A2DB-E5D7-3A42-85E2-A6C775412790}" srcOrd="1" destOrd="0" parTransId="{771900BA-5660-5A49-973D-033045DC8546}" sibTransId="{A9F3B353-DBC4-B449-AB44-5F833956EC4E}"/>
    <dgm:cxn modelId="{CB391A92-1D9A-4046-B848-35F571E06902}" type="presParOf" srcId="{03FD31AA-3302-7D48-9952-0F68326F3AC7}" destId="{9C69B752-611E-3B4A-B8E6-A568BE6EB078}" srcOrd="0" destOrd="0" presId="urn:microsoft.com/office/officeart/2005/8/layout/vList2"/>
    <dgm:cxn modelId="{B3BFED6C-757D-CE42-8234-F33C67D935C2}" type="presParOf" srcId="{03FD31AA-3302-7D48-9952-0F68326F3AC7}" destId="{F541DB8E-0706-6549-A065-79D211071F4F}" srcOrd="1" destOrd="0" presId="urn:microsoft.com/office/officeart/2005/8/layout/vList2"/>
    <dgm:cxn modelId="{1D9A1B46-8C3A-AD49-A087-A3D451107304}" type="presParOf" srcId="{03FD31AA-3302-7D48-9952-0F68326F3AC7}" destId="{830F4E1F-2739-1646-8A16-6006A6C3BF3C}" srcOrd="2" destOrd="0" presId="urn:microsoft.com/office/officeart/2005/8/layout/vList2"/>
    <dgm:cxn modelId="{6D3DEF12-8B05-504E-9399-B89115A5DB26}" type="presParOf" srcId="{03FD31AA-3302-7D48-9952-0F68326F3AC7}" destId="{FB6AD340-3504-0249-90C2-3F25E1FCDCC0}" srcOrd="3" destOrd="0" presId="urn:microsoft.com/office/officeart/2005/8/layout/vList2"/>
    <dgm:cxn modelId="{E1A1631D-EC4D-164A-ACCB-96EA95201730}" type="presParOf" srcId="{03FD31AA-3302-7D48-9952-0F68326F3AC7}" destId="{43121710-25A7-3548-AD75-DD82D31E5977}" srcOrd="4" destOrd="0" presId="urn:microsoft.com/office/officeart/2005/8/layout/vList2"/>
    <dgm:cxn modelId="{1364CF78-1AFB-274D-A0BF-81CB3431CBB1}" type="presParOf" srcId="{03FD31AA-3302-7D48-9952-0F68326F3AC7}" destId="{4E535C80-E340-594E-BCE8-8ED3C9FEE717}" srcOrd="5" destOrd="0" presId="urn:microsoft.com/office/officeart/2005/8/layout/vList2"/>
    <dgm:cxn modelId="{3F1BFFB9-D5D5-D14A-BE9E-12604B505024}" type="presParOf" srcId="{03FD31AA-3302-7D48-9952-0F68326F3AC7}" destId="{941E7A23-0777-8245-925D-0C87943ED62C}" srcOrd="6" destOrd="0" presId="urn:microsoft.com/office/officeart/2005/8/layout/vList2"/>
    <dgm:cxn modelId="{08197AE7-25C5-634E-854D-B63E2545EA3E}" type="presParOf" srcId="{03FD31AA-3302-7D48-9952-0F68326F3AC7}" destId="{19C939D7-0DE6-474D-A3A9-4BC35D5C70C6}" srcOrd="7" destOrd="0" presId="urn:microsoft.com/office/officeart/2005/8/layout/vList2"/>
    <dgm:cxn modelId="{2F2150AA-F159-864C-9C33-EAECB3B3C6A6}" type="presParOf" srcId="{03FD31AA-3302-7D48-9952-0F68326F3AC7}" destId="{D0401CEA-91FC-B54F-9892-A15B91FA6CF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47B093-F47E-984F-B1C8-06B3FA4A28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46ED61-C4F9-BE49-91E6-F5AB3D11DF13}">
      <dgm:prSet/>
      <dgm:spPr>
        <a:solidFill>
          <a:schemeClr val="accent2">
            <a:lumMod val="40000"/>
            <a:lumOff val="60000"/>
            <a:alpha val="99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Правовые ограничения и запреты на определенные действия при прохождении государственной службы</a:t>
          </a:r>
        </a:p>
      </dgm:t>
    </dgm:pt>
    <dgm:pt modelId="{E4C1118E-2045-BB45-83C1-A875E0BF1D34}" type="parTrans" cxnId="{74180C78-F430-EC4A-939B-B64C570CE4BF}">
      <dgm:prSet/>
      <dgm:spPr/>
      <dgm:t>
        <a:bodyPr/>
        <a:lstStyle/>
        <a:p>
          <a:endParaRPr lang="ru-RU"/>
        </a:p>
      </dgm:t>
    </dgm:pt>
    <dgm:pt modelId="{BBE460CA-1B9D-5B4A-8A5F-2AA92296B2B9}" type="sibTrans" cxnId="{74180C78-F430-EC4A-939B-B64C570CE4BF}">
      <dgm:prSet/>
      <dgm:spPr/>
      <dgm:t>
        <a:bodyPr/>
        <a:lstStyle/>
        <a:p>
          <a:endParaRPr lang="ru-RU"/>
        </a:p>
      </dgm:t>
    </dgm:pt>
    <dgm:pt modelId="{FDCC5F4A-41CF-4346-9455-0DC82FAA633C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Контроль за результатами осуществления государственных функций;</a:t>
          </a:r>
        </a:p>
      </dgm:t>
    </dgm:pt>
    <dgm:pt modelId="{B1D22E0A-A90E-F041-93AD-C822C5E3B2D2}" type="parTrans" cxnId="{64C5FB15-2DD2-A443-9547-2843F1F947DF}">
      <dgm:prSet/>
      <dgm:spPr/>
      <dgm:t>
        <a:bodyPr/>
        <a:lstStyle/>
        <a:p>
          <a:endParaRPr lang="ru-RU"/>
        </a:p>
      </dgm:t>
    </dgm:pt>
    <dgm:pt modelId="{483888C9-F834-1547-A28F-18038BF3EE3D}" type="sibTrans" cxnId="{64C5FB15-2DD2-A443-9547-2843F1F947DF}">
      <dgm:prSet/>
      <dgm:spPr/>
      <dgm:t>
        <a:bodyPr/>
        <a:lstStyle/>
        <a:p>
          <a:endParaRPr lang="ru-RU"/>
        </a:p>
      </dgm:t>
    </dgm:pt>
    <dgm:pt modelId="{C6A8BA61-492F-C24B-A948-0295035751C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Правила, регулирующие поведение в случае возникновения конфликта между служебными обязанностями и личными интересами  государственных служащих  (конфликт интересов);</a:t>
          </a:r>
        </a:p>
      </dgm:t>
    </dgm:pt>
    <dgm:pt modelId="{0B3DB4FF-0D8A-2249-87A7-DD27EF77C8B1}" type="parTrans" cxnId="{4E63A1BD-3E3D-DD46-8BB8-2057A23A6E59}">
      <dgm:prSet/>
      <dgm:spPr/>
      <dgm:t>
        <a:bodyPr/>
        <a:lstStyle/>
        <a:p>
          <a:endParaRPr lang="ru-RU"/>
        </a:p>
      </dgm:t>
    </dgm:pt>
    <dgm:pt modelId="{D513F747-EE0B-664D-B696-42AD1C779AF6}" type="sibTrans" cxnId="{4E63A1BD-3E3D-DD46-8BB8-2057A23A6E59}">
      <dgm:prSet/>
      <dgm:spPr/>
      <dgm:t>
        <a:bodyPr/>
        <a:lstStyle/>
        <a:p>
          <a:endParaRPr lang="ru-RU"/>
        </a:p>
      </dgm:t>
    </dgm:pt>
    <dgm:pt modelId="{54365F2C-369E-E540-929F-C31EFEC12BCA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Установление требований к поведению государственного служащего после оставления государственной службы;</a:t>
          </a:r>
        </a:p>
      </dgm:t>
    </dgm:pt>
    <dgm:pt modelId="{01FE295B-1AC9-734F-9CF9-BFB4E5D204EF}" type="parTrans" cxnId="{46D7AFEF-88F0-4D46-AE0C-BBCF07540A78}">
      <dgm:prSet/>
      <dgm:spPr/>
      <dgm:t>
        <a:bodyPr/>
        <a:lstStyle/>
        <a:p>
          <a:endParaRPr lang="ru-RU"/>
        </a:p>
      </dgm:t>
    </dgm:pt>
    <dgm:pt modelId="{B8270EC7-C9E5-5C4B-8C5E-0439EF6E0CBD}" type="sibTrans" cxnId="{46D7AFEF-88F0-4D46-AE0C-BBCF07540A78}">
      <dgm:prSet/>
      <dgm:spPr/>
      <dgm:t>
        <a:bodyPr/>
        <a:lstStyle/>
        <a:p>
          <a:endParaRPr lang="ru-RU"/>
        </a:p>
      </dgm:t>
    </dgm:pt>
    <dgm:pt modelId="{731BBF65-37E8-D74E-9BAF-D20D62772EA8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Должным образом организованный механизм отбора и подготовки кадров для государственной службы </a:t>
          </a:r>
        </a:p>
      </dgm:t>
    </dgm:pt>
    <dgm:pt modelId="{3E787927-87C9-464C-A3D1-54B504DBD5F2}" type="parTrans" cxnId="{E472DC2B-939E-A542-B4B0-E71AB622E6D8}">
      <dgm:prSet/>
      <dgm:spPr/>
      <dgm:t>
        <a:bodyPr/>
        <a:lstStyle/>
        <a:p>
          <a:endParaRPr lang="ru-RU"/>
        </a:p>
      </dgm:t>
    </dgm:pt>
    <dgm:pt modelId="{89C4EDFF-2E50-B040-8FE1-FC236E658307}" type="sibTrans" cxnId="{E472DC2B-939E-A542-B4B0-E71AB622E6D8}">
      <dgm:prSet/>
      <dgm:spPr/>
      <dgm:t>
        <a:bodyPr/>
        <a:lstStyle/>
        <a:p>
          <a:endParaRPr lang="ru-RU"/>
        </a:p>
      </dgm:t>
    </dgm:pt>
    <dgm:pt modelId="{146F8E01-6942-AE40-B67C-08CB39CAFF00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Система поощрений, направленных на то, чтобы чиновнику было выгодно и в материальном, и в моральном плане работать честно и эффективно;</a:t>
          </a:r>
        </a:p>
      </dgm:t>
    </dgm:pt>
    <dgm:pt modelId="{E3A87E0B-8A86-6B4D-A789-98702DADE764}" type="parTrans" cxnId="{236CA47C-EEFA-7D48-BB1E-5D80BB63378A}">
      <dgm:prSet/>
      <dgm:spPr/>
      <dgm:t>
        <a:bodyPr/>
        <a:lstStyle/>
        <a:p>
          <a:endParaRPr lang="ru-RU"/>
        </a:p>
      </dgm:t>
    </dgm:pt>
    <dgm:pt modelId="{DD5E8837-A0A9-714E-BEF8-0C0987ABFD54}" type="sibTrans" cxnId="{236CA47C-EEFA-7D48-BB1E-5D80BB63378A}">
      <dgm:prSet/>
      <dgm:spPr/>
      <dgm:t>
        <a:bodyPr/>
        <a:lstStyle/>
        <a:p>
          <a:endParaRPr lang="ru-RU"/>
        </a:p>
      </dgm:t>
    </dgm:pt>
    <dgm:pt modelId="{4A8F992D-6E81-DE44-BC6B-A6184F6979CD}" type="pres">
      <dgm:prSet presAssocID="{4347B093-F47E-984F-B1C8-06B3FA4A28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1F80DC-304E-8B4B-B9B7-633D40948571}" type="pres">
      <dgm:prSet presAssocID="{2E46ED61-C4F9-BE49-91E6-F5AB3D11DF13}" presName="parentText" presStyleLbl="node1" presStyleIdx="0" presStyleCnt="6" custLinFactY="-90636" custLinFactNeighborX="1169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21155-8CB3-D240-BBA8-C02395FFF59E}" type="pres">
      <dgm:prSet presAssocID="{BBE460CA-1B9D-5B4A-8A5F-2AA92296B2B9}" presName="spacer" presStyleCnt="0"/>
      <dgm:spPr/>
    </dgm:pt>
    <dgm:pt modelId="{5D13A1B5-D28C-0245-A5D1-3790E7FEFE11}" type="pres">
      <dgm:prSet presAssocID="{FDCC5F4A-41CF-4346-9455-0DC82FAA633C}" presName="parentText" presStyleLbl="node1" presStyleIdx="1" presStyleCnt="6" custLinFactY="-2606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A7B5F-D1CA-ED41-8C46-7C71D20E9604}" type="pres">
      <dgm:prSet presAssocID="{483888C9-F834-1547-A28F-18038BF3EE3D}" presName="spacer" presStyleCnt="0"/>
      <dgm:spPr/>
    </dgm:pt>
    <dgm:pt modelId="{60B1D371-B42C-B543-B8EE-D16FE6D4228B}" type="pres">
      <dgm:prSet presAssocID="{C6A8BA61-492F-C24B-A948-0295035751C4}" presName="parentText" presStyleLbl="node1" presStyleIdx="2" presStyleCnt="6" custLinFactY="-1269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1E59E-9ECD-8F49-803F-0A5A05B38853}" type="pres">
      <dgm:prSet presAssocID="{D513F747-EE0B-664D-B696-42AD1C779AF6}" presName="spacer" presStyleCnt="0"/>
      <dgm:spPr/>
    </dgm:pt>
    <dgm:pt modelId="{D896D0FB-97B2-F84E-ABAC-19441C082B9A}" type="pres">
      <dgm:prSet presAssocID="{54365F2C-369E-E540-929F-C31EFEC12BCA}" presName="parentText" presStyleLbl="node1" presStyleIdx="3" presStyleCnt="6" custLinFactY="14301" custLinFactNeighborX="119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59E36-1D59-B348-B6D1-669D2455A143}" type="pres">
      <dgm:prSet presAssocID="{B8270EC7-C9E5-5C4B-8C5E-0439EF6E0CBD}" presName="spacer" presStyleCnt="0"/>
      <dgm:spPr/>
    </dgm:pt>
    <dgm:pt modelId="{C04404AF-2BAA-904B-AD0F-A83BBF9A515C}" type="pres">
      <dgm:prSet presAssocID="{731BBF65-37E8-D74E-9BAF-D20D62772EA8}" presName="parentText" presStyleLbl="node1" presStyleIdx="4" presStyleCnt="6" custLinFactY="23197" custLinFactNeighborX="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37BC1-DB91-A440-8698-9C8391684BD7}" type="pres">
      <dgm:prSet presAssocID="{89C4EDFF-2E50-B040-8FE1-FC236E658307}" presName="spacer" presStyleCnt="0"/>
      <dgm:spPr/>
    </dgm:pt>
    <dgm:pt modelId="{B2C34D64-E17C-224B-A226-2DF8E694841A}" type="pres">
      <dgm:prSet presAssocID="{146F8E01-6942-AE40-B67C-08CB39CAFF00}" presName="parentText" presStyleLbl="node1" presStyleIdx="5" presStyleCnt="6" custLinFactY="32720" custLinFactNeighborX="119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72DC2B-939E-A542-B4B0-E71AB622E6D8}" srcId="{4347B093-F47E-984F-B1C8-06B3FA4A28B6}" destId="{731BBF65-37E8-D74E-9BAF-D20D62772EA8}" srcOrd="4" destOrd="0" parTransId="{3E787927-87C9-464C-A3D1-54B504DBD5F2}" sibTransId="{89C4EDFF-2E50-B040-8FE1-FC236E658307}"/>
    <dgm:cxn modelId="{005F9B74-DC8C-2242-8D8B-DFAF8408E6ED}" type="presOf" srcId="{4347B093-F47E-984F-B1C8-06B3FA4A28B6}" destId="{4A8F992D-6E81-DE44-BC6B-A6184F6979CD}" srcOrd="0" destOrd="0" presId="urn:microsoft.com/office/officeart/2005/8/layout/vList2"/>
    <dgm:cxn modelId="{64C5FB15-2DD2-A443-9547-2843F1F947DF}" srcId="{4347B093-F47E-984F-B1C8-06B3FA4A28B6}" destId="{FDCC5F4A-41CF-4346-9455-0DC82FAA633C}" srcOrd="1" destOrd="0" parTransId="{B1D22E0A-A90E-F041-93AD-C822C5E3B2D2}" sibTransId="{483888C9-F834-1547-A28F-18038BF3EE3D}"/>
    <dgm:cxn modelId="{236CA47C-EEFA-7D48-BB1E-5D80BB63378A}" srcId="{4347B093-F47E-984F-B1C8-06B3FA4A28B6}" destId="{146F8E01-6942-AE40-B67C-08CB39CAFF00}" srcOrd="5" destOrd="0" parTransId="{E3A87E0B-8A86-6B4D-A789-98702DADE764}" sibTransId="{DD5E8837-A0A9-714E-BEF8-0C0987ABFD54}"/>
    <dgm:cxn modelId="{DDB110D4-9BCA-CA45-B794-63E3AC0B413B}" type="presOf" srcId="{2E46ED61-C4F9-BE49-91E6-F5AB3D11DF13}" destId="{C51F80DC-304E-8B4B-B9B7-633D40948571}" srcOrd="0" destOrd="0" presId="urn:microsoft.com/office/officeart/2005/8/layout/vList2"/>
    <dgm:cxn modelId="{BB2865A0-274B-9C42-B55D-40B904827FE4}" type="presOf" srcId="{FDCC5F4A-41CF-4346-9455-0DC82FAA633C}" destId="{5D13A1B5-D28C-0245-A5D1-3790E7FEFE11}" srcOrd="0" destOrd="0" presId="urn:microsoft.com/office/officeart/2005/8/layout/vList2"/>
    <dgm:cxn modelId="{327A2D31-A8C5-0E4B-A2DC-484B25EDD333}" type="presOf" srcId="{731BBF65-37E8-D74E-9BAF-D20D62772EA8}" destId="{C04404AF-2BAA-904B-AD0F-A83BBF9A515C}" srcOrd="0" destOrd="0" presId="urn:microsoft.com/office/officeart/2005/8/layout/vList2"/>
    <dgm:cxn modelId="{A7CE427C-73DB-9544-B28B-9799AED37E93}" type="presOf" srcId="{146F8E01-6942-AE40-B67C-08CB39CAFF00}" destId="{B2C34D64-E17C-224B-A226-2DF8E694841A}" srcOrd="0" destOrd="0" presId="urn:microsoft.com/office/officeart/2005/8/layout/vList2"/>
    <dgm:cxn modelId="{46D7AFEF-88F0-4D46-AE0C-BBCF07540A78}" srcId="{4347B093-F47E-984F-B1C8-06B3FA4A28B6}" destId="{54365F2C-369E-E540-929F-C31EFEC12BCA}" srcOrd="3" destOrd="0" parTransId="{01FE295B-1AC9-734F-9CF9-BFB4E5D204EF}" sibTransId="{B8270EC7-C9E5-5C4B-8C5E-0439EF6E0CBD}"/>
    <dgm:cxn modelId="{74180C78-F430-EC4A-939B-B64C570CE4BF}" srcId="{4347B093-F47E-984F-B1C8-06B3FA4A28B6}" destId="{2E46ED61-C4F9-BE49-91E6-F5AB3D11DF13}" srcOrd="0" destOrd="0" parTransId="{E4C1118E-2045-BB45-83C1-A875E0BF1D34}" sibTransId="{BBE460CA-1B9D-5B4A-8A5F-2AA92296B2B9}"/>
    <dgm:cxn modelId="{BA1B175C-FAEE-EF48-9BF2-13F4FD52316C}" type="presOf" srcId="{C6A8BA61-492F-C24B-A948-0295035751C4}" destId="{60B1D371-B42C-B543-B8EE-D16FE6D4228B}" srcOrd="0" destOrd="0" presId="urn:microsoft.com/office/officeart/2005/8/layout/vList2"/>
    <dgm:cxn modelId="{4E63A1BD-3E3D-DD46-8BB8-2057A23A6E59}" srcId="{4347B093-F47E-984F-B1C8-06B3FA4A28B6}" destId="{C6A8BA61-492F-C24B-A948-0295035751C4}" srcOrd="2" destOrd="0" parTransId="{0B3DB4FF-0D8A-2249-87A7-DD27EF77C8B1}" sibTransId="{D513F747-EE0B-664D-B696-42AD1C779AF6}"/>
    <dgm:cxn modelId="{77AD5958-D187-4742-AECE-8A896590B97E}" type="presOf" srcId="{54365F2C-369E-E540-929F-C31EFEC12BCA}" destId="{D896D0FB-97B2-F84E-ABAC-19441C082B9A}" srcOrd="0" destOrd="0" presId="urn:microsoft.com/office/officeart/2005/8/layout/vList2"/>
    <dgm:cxn modelId="{79B5AE61-4642-BB49-AA1D-0C0DB143056A}" type="presParOf" srcId="{4A8F992D-6E81-DE44-BC6B-A6184F6979CD}" destId="{C51F80DC-304E-8B4B-B9B7-633D40948571}" srcOrd="0" destOrd="0" presId="urn:microsoft.com/office/officeart/2005/8/layout/vList2"/>
    <dgm:cxn modelId="{4FA14E6A-A101-774E-8184-DCEF2994A2DE}" type="presParOf" srcId="{4A8F992D-6E81-DE44-BC6B-A6184F6979CD}" destId="{66621155-8CB3-D240-BBA8-C02395FFF59E}" srcOrd="1" destOrd="0" presId="urn:microsoft.com/office/officeart/2005/8/layout/vList2"/>
    <dgm:cxn modelId="{CED2EF63-5A50-A049-88A1-D841FF066CEE}" type="presParOf" srcId="{4A8F992D-6E81-DE44-BC6B-A6184F6979CD}" destId="{5D13A1B5-D28C-0245-A5D1-3790E7FEFE11}" srcOrd="2" destOrd="0" presId="urn:microsoft.com/office/officeart/2005/8/layout/vList2"/>
    <dgm:cxn modelId="{F588E294-2414-514D-B094-0110EFAFC042}" type="presParOf" srcId="{4A8F992D-6E81-DE44-BC6B-A6184F6979CD}" destId="{515A7B5F-D1CA-ED41-8C46-7C71D20E9604}" srcOrd="3" destOrd="0" presId="urn:microsoft.com/office/officeart/2005/8/layout/vList2"/>
    <dgm:cxn modelId="{5EED58F5-B5E5-124E-B39D-2C6F4CA91B55}" type="presParOf" srcId="{4A8F992D-6E81-DE44-BC6B-A6184F6979CD}" destId="{60B1D371-B42C-B543-B8EE-D16FE6D4228B}" srcOrd="4" destOrd="0" presId="urn:microsoft.com/office/officeart/2005/8/layout/vList2"/>
    <dgm:cxn modelId="{E40FEDF7-73D9-D544-A191-CA64C80AC47C}" type="presParOf" srcId="{4A8F992D-6E81-DE44-BC6B-A6184F6979CD}" destId="{9921E59E-9ECD-8F49-803F-0A5A05B38853}" srcOrd="5" destOrd="0" presId="urn:microsoft.com/office/officeart/2005/8/layout/vList2"/>
    <dgm:cxn modelId="{BF98BF22-58C1-1443-9740-F53EDF129175}" type="presParOf" srcId="{4A8F992D-6E81-DE44-BC6B-A6184F6979CD}" destId="{D896D0FB-97B2-F84E-ABAC-19441C082B9A}" srcOrd="6" destOrd="0" presId="urn:microsoft.com/office/officeart/2005/8/layout/vList2"/>
    <dgm:cxn modelId="{FE948208-3B7B-794D-9959-5C2F0EDDD1A9}" type="presParOf" srcId="{4A8F992D-6E81-DE44-BC6B-A6184F6979CD}" destId="{A2E59E36-1D59-B348-B6D1-669D2455A143}" srcOrd="7" destOrd="0" presId="urn:microsoft.com/office/officeart/2005/8/layout/vList2"/>
    <dgm:cxn modelId="{1D00287D-EAAF-D24D-8273-9BF5850B11FB}" type="presParOf" srcId="{4A8F992D-6E81-DE44-BC6B-A6184F6979CD}" destId="{C04404AF-2BAA-904B-AD0F-A83BBF9A515C}" srcOrd="8" destOrd="0" presId="urn:microsoft.com/office/officeart/2005/8/layout/vList2"/>
    <dgm:cxn modelId="{197B17AB-9B63-7348-BAC5-3063FCFBECBD}" type="presParOf" srcId="{4A8F992D-6E81-DE44-BC6B-A6184F6979CD}" destId="{A2A37BC1-DB91-A440-8698-9C8391684BD7}" srcOrd="9" destOrd="0" presId="urn:microsoft.com/office/officeart/2005/8/layout/vList2"/>
    <dgm:cxn modelId="{50A8F052-301E-8B4A-9586-51FB8C1CCC87}" type="presParOf" srcId="{4A8F992D-6E81-DE44-BC6B-A6184F6979CD}" destId="{B2C34D64-E17C-224B-A226-2DF8E694841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799C7C-588D-9045-AFDD-9FDFCCEB30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EA9037-C6E7-B444-AB94-36F51B0BCD46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1) определение подразделений или должностных лиц, ответственных за профилактику коррупционных и иных правонарушений;</a:t>
          </a:r>
        </a:p>
      </dgm:t>
    </dgm:pt>
    <dgm:pt modelId="{4BA31B6F-2D09-1F45-A777-AC0C0A3EBD7E}" type="parTrans" cxnId="{1BB636BD-B1EF-A446-B6AB-588917081F0A}">
      <dgm:prSet/>
      <dgm:spPr/>
      <dgm:t>
        <a:bodyPr/>
        <a:lstStyle/>
        <a:p>
          <a:endParaRPr lang="ru-RU"/>
        </a:p>
      </dgm:t>
    </dgm:pt>
    <dgm:pt modelId="{AB6DC7AE-A735-8142-852E-4BD8D9AC9885}" type="sibTrans" cxnId="{1BB636BD-B1EF-A446-B6AB-588917081F0A}">
      <dgm:prSet/>
      <dgm:spPr/>
      <dgm:t>
        <a:bodyPr/>
        <a:lstStyle/>
        <a:p>
          <a:endParaRPr lang="ru-RU"/>
        </a:p>
      </dgm:t>
    </dgm:pt>
    <dgm:pt modelId="{9E19AA4E-6FB6-3644-B7FB-0D080D0FB6C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2) сотрудничество организации с правоохранительными органами;</a:t>
          </a:r>
        </a:p>
      </dgm:t>
    </dgm:pt>
    <dgm:pt modelId="{B1EEC1EC-933A-DE49-97C7-FD6F00A9F6D4}" type="parTrans" cxnId="{32811BD4-9999-1743-8AA5-033F7369BCAB}">
      <dgm:prSet/>
      <dgm:spPr/>
      <dgm:t>
        <a:bodyPr/>
        <a:lstStyle/>
        <a:p>
          <a:endParaRPr lang="ru-RU"/>
        </a:p>
      </dgm:t>
    </dgm:pt>
    <dgm:pt modelId="{7C9D1A9D-A9DE-4144-916E-8A4E952D96AF}" type="sibTrans" cxnId="{32811BD4-9999-1743-8AA5-033F7369BCAB}">
      <dgm:prSet/>
      <dgm:spPr/>
      <dgm:t>
        <a:bodyPr/>
        <a:lstStyle/>
        <a:p>
          <a:endParaRPr lang="ru-RU"/>
        </a:p>
      </dgm:t>
    </dgm:pt>
    <dgm:pt modelId="{9015D60A-1D25-6D4E-BAAE-6FBC1F58406B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3) разработку и внедрение в практику стандартов и процедур, направленных на обеспечение добросовестной работы организации</a:t>
          </a:r>
          <a:r>
            <a:rPr lang="ru-RU" dirty="0"/>
            <a:t>;</a:t>
          </a:r>
        </a:p>
      </dgm:t>
    </dgm:pt>
    <dgm:pt modelId="{0E8E97ED-DB9E-1B44-AC2E-DF5ACD233627}" type="parTrans" cxnId="{E4B19FAB-7F38-7B4B-8386-ECA4D4B5C301}">
      <dgm:prSet/>
      <dgm:spPr/>
      <dgm:t>
        <a:bodyPr/>
        <a:lstStyle/>
        <a:p>
          <a:endParaRPr lang="ru-RU"/>
        </a:p>
      </dgm:t>
    </dgm:pt>
    <dgm:pt modelId="{B248E20A-5E46-BC43-B218-D6051FD76097}" type="sibTrans" cxnId="{E4B19FAB-7F38-7B4B-8386-ECA4D4B5C301}">
      <dgm:prSet/>
      <dgm:spPr/>
      <dgm:t>
        <a:bodyPr/>
        <a:lstStyle/>
        <a:p>
          <a:endParaRPr lang="ru-RU"/>
        </a:p>
      </dgm:t>
    </dgm:pt>
    <dgm:pt modelId="{8E2E69A8-F1F9-504B-B548-4EA3C5F1E9A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4) принятие кодекса этики и служебного поведения работников организации;</a:t>
          </a:r>
        </a:p>
      </dgm:t>
    </dgm:pt>
    <dgm:pt modelId="{1E4E4B86-985C-ED48-9335-79997CF23C69}" type="parTrans" cxnId="{818989BB-C370-FD4D-93E8-8892BFD94967}">
      <dgm:prSet/>
      <dgm:spPr/>
      <dgm:t>
        <a:bodyPr/>
        <a:lstStyle/>
        <a:p>
          <a:endParaRPr lang="ru-RU"/>
        </a:p>
      </dgm:t>
    </dgm:pt>
    <dgm:pt modelId="{8732D8FF-484F-AB4F-B9DD-86EFAA1E4691}" type="sibTrans" cxnId="{818989BB-C370-FD4D-93E8-8892BFD94967}">
      <dgm:prSet/>
      <dgm:spPr/>
      <dgm:t>
        <a:bodyPr/>
        <a:lstStyle/>
        <a:p>
          <a:endParaRPr lang="ru-RU"/>
        </a:p>
      </dgm:t>
    </dgm:pt>
    <dgm:pt modelId="{5282A4BE-59F0-B240-BB1F-F56C3FDFEE12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5) предотвращение и урегулирование конфликта интересов;</a:t>
          </a:r>
        </a:p>
      </dgm:t>
    </dgm:pt>
    <dgm:pt modelId="{2BD1BC93-DBC3-9144-A9F2-E712B6ADD20D}" type="parTrans" cxnId="{652515FF-756A-7D4A-B97B-1707981CFDEA}">
      <dgm:prSet/>
      <dgm:spPr/>
      <dgm:t>
        <a:bodyPr/>
        <a:lstStyle/>
        <a:p>
          <a:endParaRPr lang="ru-RU"/>
        </a:p>
      </dgm:t>
    </dgm:pt>
    <dgm:pt modelId="{6A9C25AD-0D61-D249-869B-932B24D448E5}" type="sibTrans" cxnId="{652515FF-756A-7D4A-B97B-1707981CFDEA}">
      <dgm:prSet/>
      <dgm:spPr/>
      <dgm:t>
        <a:bodyPr/>
        <a:lstStyle/>
        <a:p>
          <a:endParaRPr lang="ru-RU"/>
        </a:p>
      </dgm:t>
    </dgm:pt>
    <dgm:pt modelId="{B0E1CBDB-270D-9B43-966A-694210E349F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6) недопущение составления неофициальной отчетности и использования поддельных документов.</a:t>
          </a:r>
        </a:p>
      </dgm:t>
    </dgm:pt>
    <dgm:pt modelId="{FD6A5C5D-DA9E-C14A-9E06-75020850C20B}" type="parTrans" cxnId="{F7634E1A-1E6B-7148-BE49-4D1F6A2B8511}">
      <dgm:prSet/>
      <dgm:spPr/>
      <dgm:t>
        <a:bodyPr/>
        <a:lstStyle/>
        <a:p>
          <a:endParaRPr lang="ru-RU"/>
        </a:p>
      </dgm:t>
    </dgm:pt>
    <dgm:pt modelId="{F635352C-06AD-4C48-8AF2-F63D084B9679}" type="sibTrans" cxnId="{F7634E1A-1E6B-7148-BE49-4D1F6A2B8511}">
      <dgm:prSet/>
      <dgm:spPr/>
      <dgm:t>
        <a:bodyPr/>
        <a:lstStyle/>
        <a:p>
          <a:endParaRPr lang="ru-RU"/>
        </a:p>
      </dgm:t>
    </dgm:pt>
    <dgm:pt modelId="{594045EF-283A-BF44-8E0D-3AE9D14B19D2}" type="pres">
      <dgm:prSet presAssocID="{9A799C7C-588D-9045-AFDD-9FDFCCEB30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2CC0BC-4E24-5041-93E1-1A1A0F784F59}" type="pres">
      <dgm:prSet presAssocID="{6CEA9037-C6E7-B444-AB94-36F51B0BCD4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95CCF8-70D1-F448-907D-CF4820FB4EAD}" type="pres">
      <dgm:prSet presAssocID="{AB6DC7AE-A735-8142-852E-4BD8D9AC9885}" presName="spacer" presStyleCnt="0"/>
      <dgm:spPr/>
    </dgm:pt>
    <dgm:pt modelId="{15DDCA8E-C35D-914A-899B-632A416B1B2C}" type="pres">
      <dgm:prSet presAssocID="{9E19AA4E-6FB6-3644-B7FB-0D080D0FB6C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008CC-EB6C-0247-81FE-4C12407392F7}" type="pres">
      <dgm:prSet presAssocID="{7C9D1A9D-A9DE-4144-916E-8A4E952D96AF}" presName="spacer" presStyleCnt="0"/>
      <dgm:spPr/>
    </dgm:pt>
    <dgm:pt modelId="{70277FF5-4D42-A640-842C-A59136A3182C}" type="pres">
      <dgm:prSet presAssocID="{9015D60A-1D25-6D4E-BAAE-6FBC1F58406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B069D-B5AD-6C49-AE9F-76AE73EAD9B4}" type="pres">
      <dgm:prSet presAssocID="{B248E20A-5E46-BC43-B218-D6051FD76097}" presName="spacer" presStyleCnt="0"/>
      <dgm:spPr/>
    </dgm:pt>
    <dgm:pt modelId="{84F92100-620A-F24C-B9B5-198E6754F2AF}" type="pres">
      <dgm:prSet presAssocID="{8E2E69A8-F1F9-504B-B548-4EA3C5F1E9A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4FC4A-C296-6E49-A5FE-D70880422170}" type="pres">
      <dgm:prSet presAssocID="{8732D8FF-484F-AB4F-B9DD-86EFAA1E4691}" presName="spacer" presStyleCnt="0"/>
      <dgm:spPr/>
    </dgm:pt>
    <dgm:pt modelId="{0DA4160C-9D7C-9144-B8AD-DFEC229DB40D}" type="pres">
      <dgm:prSet presAssocID="{5282A4BE-59F0-B240-BB1F-F56C3FDFEE1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E4A53-31CD-FD42-9285-255C10D47485}" type="pres">
      <dgm:prSet presAssocID="{6A9C25AD-0D61-D249-869B-932B24D448E5}" presName="spacer" presStyleCnt="0"/>
      <dgm:spPr/>
    </dgm:pt>
    <dgm:pt modelId="{16D6326F-F209-D846-857B-129BC17B94F0}" type="pres">
      <dgm:prSet presAssocID="{B0E1CBDB-270D-9B43-966A-694210E349F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F9E2FD-AD7D-E148-8C6D-E2C05C7607BE}" type="presOf" srcId="{8E2E69A8-F1F9-504B-B548-4EA3C5F1E9A2}" destId="{84F92100-620A-F24C-B9B5-198E6754F2AF}" srcOrd="0" destOrd="0" presId="urn:microsoft.com/office/officeart/2005/8/layout/vList2"/>
    <dgm:cxn modelId="{789FC143-FB58-AC41-89E1-D9B6837ECD4C}" type="presOf" srcId="{6CEA9037-C6E7-B444-AB94-36F51B0BCD46}" destId="{AC2CC0BC-4E24-5041-93E1-1A1A0F784F59}" srcOrd="0" destOrd="0" presId="urn:microsoft.com/office/officeart/2005/8/layout/vList2"/>
    <dgm:cxn modelId="{18F1828E-D98D-3847-B516-3092D689CF78}" type="presOf" srcId="{5282A4BE-59F0-B240-BB1F-F56C3FDFEE12}" destId="{0DA4160C-9D7C-9144-B8AD-DFEC229DB40D}" srcOrd="0" destOrd="0" presId="urn:microsoft.com/office/officeart/2005/8/layout/vList2"/>
    <dgm:cxn modelId="{F7634E1A-1E6B-7148-BE49-4D1F6A2B8511}" srcId="{9A799C7C-588D-9045-AFDD-9FDFCCEB3014}" destId="{B0E1CBDB-270D-9B43-966A-694210E349F2}" srcOrd="5" destOrd="0" parTransId="{FD6A5C5D-DA9E-C14A-9E06-75020850C20B}" sibTransId="{F635352C-06AD-4C48-8AF2-F63D084B9679}"/>
    <dgm:cxn modelId="{102040B6-C16C-E143-9275-F4E3D87E2183}" type="presOf" srcId="{9E19AA4E-6FB6-3644-B7FB-0D080D0FB6C5}" destId="{15DDCA8E-C35D-914A-899B-632A416B1B2C}" srcOrd="0" destOrd="0" presId="urn:microsoft.com/office/officeart/2005/8/layout/vList2"/>
    <dgm:cxn modelId="{E736726E-D7AC-5947-A960-EFB0DC699D96}" type="presOf" srcId="{9015D60A-1D25-6D4E-BAAE-6FBC1F58406B}" destId="{70277FF5-4D42-A640-842C-A59136A3182C}" srcOrd="0" destOrd="0" presId="urn:microsoft.com/office/officeart/2005/8/layout/vList2"/>
    <dgm:cxn modelId="{32811BD4-9999-1743-8AA5-033F7369BCAB}" srcId="{9A799C7C-588D-9045-AFDD-9FDFCCEB3014}" destId="{9E19AA4E-6FB6-3644-B7FB-0D080D0FB6C5}" srcOrd="1" destOrd="0" parTransId="{B1EEC1EC-933A-DE49-97C7-FD6F00A9F6D4}" sibTransId="{7C9D1A9D-A9DE-4144-916E-8A4E952D96AF}"/>
    <dgm:cxn modelId="{652515FF-756A-7D4A-B97B-1707981CFDEA}" srcId="{9A799C7C-588D-9045-AFDD-9FDFCCEB3014}" destId="{5282A4BE-59F0-B240-BB1F-F56C3FDFEE12}" srcOrd="4" destOrd="0" parTransId="{2BD1BC93-DBC3-9144-A9F2-E712B6ADD20D}" sibTransId="{6A9C25AD-0D61-D249-869B-932B24D448E5}"/>
    <dgm:cxn modelId="{E4B19FAB-7F38-7B4B-8386-ECA4D4B5C301}" srcId="{9A799C7C-588D-9045-AFDD-9FDFCCEB3014}" destId="{9015D60A-1D25-6D4E-BAAE-6FBC1F58406B}" srcOrd="2" destOrd="0" parTransId="{0E8E97ED-DB9E-1B44-AC2E-DF5ACD233627}" sibTransId="{B248E20A-5E46-BC43-B218-D6051FD76097}"/>
    <dgm:cxn modelId="{D96E6164-9AE4-3945-B563-31E85E406C29}" type="presOf" srcId="{B0E1CBDB-270D-9B43-966A-694210E349F2}" destId="{16D6326F-F209-D846-857B-129BC17B94F0}" srcOrd="0" destOrd="0" presId="urn:microsoft.com/office/officeart/2005/8/layout/vList2"/>
    <dgm:cxn modelId="{DC690C94-B5DC-0044-93FB-C72C28AC3FE8}" type="presOf" srcId="{9A799C7C-588D-9045-AFDD-9FDFCCEB3014}" destId="{594045EF-283A-BF44-8E0D-3AE9D14B19D2}" srcOrd="0" destOrd="0" presId="urn:microsoft.com/office/officeart/2005/8/layout/vList2"/>
    <dgm:cxn modelId="{818989BB-C370-FD4D-93E8-8892BFD94967}" srcId="{9A799C7C-588D-9045-AFDD-9FDFCCEB3014}" destId="{8E2E69A8-F1F9-504B-B548-4EA3C5F1E9A2}" srcOrd="3" destOrd="0" parTransId="{1E4E4B86-985C-ED48-9335-79997CF23C69}" sibTransId="{8732D8FF-484F-AB4F-B9DD-86EFAA1E4691}"/>
    <dgm:cxn modelId="{1BB636BD-B1EF-A446-B6AB-588917081F0A}" srcId="{9A799C7C-588D-9045-AFDD-9FDFCCEB3014}" destId="{6CEA9037-C6E7-B444-AB94-36F51B0BCD46}" srcOrd="0" destOrd="0" parTransId="{4BA31B6F-2D09-1F45-A777-AC0C0A3EBD7E}" sibTransId="{AB6DC7AE-A735-8142-852E-4BD8D9AC9885}"/>
    <dgm:cxn modelId="{20411E57-7345-EF4F-A0D3-67D1B4F93D2D}" type="presParOf" srcId="{594045EF-283A-BF44-8E0D-3AE9D14B19D2}" destId="{AC2CC0BC-4E24-5041-93E1-1A1A0F784F59}" srcOrd="0" destOrd="0" presId="urn:microsoft.com/office/officeart/2005/8/layout/vList2"/>
    <dgm:cxn modelId="{DC29C8A0-4342-9C42-9DF6-9A04E134A04F}" type="presParOf" srcId="{594045EF-283A-BF44-8E0D-3AE9D14B19D2}" destId="{1495CCF8-70D1-F448-907D-CF4820FB4EAD}" srcOrd="1" destOrd="0" presId="urn:microsoft.com/office/officeart/2005/8/layout/vList2"/>
    <dgm:cxn modelId="{4FF4B2CC-B9DD-9D4F-B317-3792E1065D4B}" type="presParOf" srcId="{594045EF-283A-BF44-8E0D-3AE9D14B19D2}" destId="{15DDCA8E-C35D-914A-899B-632A416B1B2C}" srcOrd="2" destOrd="0" presId="urn:microsoft.com/office/officeart/2005/8/layout/vList2"/>
    <dgm:cxn modelId="{1A58D89E-D341-A64B-A338-E5A511727EDE}" type="presParOf" srcId="{594045EF-283A-BF44-8E0D-3AE9D14B19D2}" destId="{51C008CC-EB6C-0247-81FE-4C12407392F7}" srcOrd="3" destOrd="0" presId="urn:microsoft.com/office/officeart/2005/8/layout/vList2"/>
    <dgm:cxn modelId="{51E50C85-50D3-4543-A85B-D4D56EF7A4F5}" type="presParOf" srcId="{594045EF-283A-BF44-8E0D-3AE9D14B19D2}" destId="{70277FF5-4D42-A640-842C-A59136A3182C}" srcOrd="4" destOrd="0" presId="urn:microsoft.com/office/officeart/2005/8/layout/vList2"/>
    <dgm:cxn modelId="{3EBFE03D-8784-254A-B78E-0F1909CE99C2}" type="presParOf" srcId="{594045EF-283A-BF44-8E0D-3AE9D14B19D2}" destId="{2CEB069D-B5AD-6C49-AE9F-76AE73EAD9B4}" srcOrd="5" destOrd="0" presId="urn:microsoft.com/office/officeart/2005/8/layout/vList2"/>
    <dgm:cxn modelId="{1F1AD765-E1C6-794A-81F6-1733C9527363}" type="presParOf" srcId="{594045EF-283A-BF44-8E0D-3AE9D14B19D2}" destId="{84F92100-620A-F24C-B9B5-198E6754F2AF}" srcOrd="6" destOrd="0" presId="urn:microsoft.com/office/officeart/2005/8/layout/vList2"/>
    <dgm:cxn modelId="{D5C0873E-ED94-6741-BD87-C2EAA567ACCA}" type="presParOf" srcId="{594045EF-283A-BF44-8E0D-3AE9D14B19D2}" destId="{E414FC4A-C296-6E49-A5FE-D70880422170}" srcOrd="7" destOrd="0" presId="urn:microsoft.com/office/officeart/2005/8/layout/vList2"/>
    <dgm:cxn modelId="{6B6AF8C2-0E16-AF41-9ADA-1286B05218DD}" type="presParOf" srcId="{594045EF-283A-BF44-8E0D-3AE9D14B19D2}" destId="{0DA4160C-9D7C-9144-B8AD-DFEC229DB40D}" srcOrd="8" destOrd="0" presId="urn:microsoft.com/office/officeart/2005/8/layout/vList2"/>
    <dgm:cxn modelId="{FE3A4D5E-1FCD-A34E-9C2A-ECFA6635C360}" type="presParOf" srcId="{594045EF-283A-BF44-8E0D-3AE9D14B19D2}" destId="{8B5E4A53-31CD-FD42-9285-255C10D47485}" srcOrd="9" destOrd="0" presId="urn:microsoft.com/office/officeart/2005/8/layout/vList2"/>
    <dgm:cxn modelId="{DA16F729-0C0E-BD40-8FEB-9DF67B4DF72D}" type="presParOf" srcId="{594045EF-283A-BF44-8E0D-3AE9D14B19D2}" destId="{16D6326F-F209-D846-857B-129BC17B94F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AE2145-5F28-534A-B34A-A69E8E796C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DA2FDA-1F32-4B41-8E4F-CF61D1815192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Указание на обязанность предпринимать действия без раскрытия механизма реализации.</a:t>
          </a:r>
          <a:endParaRPr lang="ru-RU" dirty="0">
            <a:solidFill>
              <a:schemeClr val="tx1"/>
            </a:solidFill>
          </a:endParaRPr>
        </a:p>
      </dgm:t>
    </dgm:pt>
    <dgm:pt modelId="{DC6D5813-8C18-8C4F-9196-157E6C50D9AD}" type="parTrans" cxnId="{29615DB1-B81E-6B44-9571-CA1A37DB54BB}">
      <dgm:prSet/>
      <dgm:spPr/>
      <dgm:t>
        <a:bodyPr/>
        <a:lstStyle/>
        <a:p>
          <a:endParaRPr lang="ru-RU"/>
        </a:p>
      </dgm:t>
    </dgm:pt>
    <dgm:pt modelId="{DD8864B6-AF70-2E4D-A515-D005A9B694A4}" type="sibTrans" cxnId="{29615DB1-B81E-6B44-9571-CA1A37DB54BB}">
      <dgm:prSet/>
      <dgm:spPr/>
      <dgm:t>
        <a:bodyPr/>
        <a:lstStyle/>
        <a:p>
          <a:endParaRPr lang="ru-RU"/>
        </a:p>
      </dgm:t>
    </dgm:pt>
    <dgm:pt modelId="{DB243B18-358F-754A-AA13-2357C7B15C0A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Регламент поверок, принятия решений и процедур, содержит нормы или требования, которые  носит дискриминационный характер или противоречат действующему законодательству</a:t>
          </a:r>
          <a:endParaRPr lang="ru-RU" dirty="0">
            <a:solidFill>
              <a:schemeClr val="tx1"/>
            </a:solidFill>
          </a:endParaRPr>
        </a:p>
      </dgm:t>
    </dgm:pt>
    <dgm:pt modelId="{5FB0C045-D654-9247-8864-0D050CD5E762}" type="parTrans" cxnId="{710E1692-9A38-6946-963C-8C64F1C4844D}">
      <dgm:prSet/>
      <dgm:spPr/>
      <dgm:t>
        <a:bodyPr/>
        <a:lstStyle/>
        <a:p>
          <a:endParaRPr lang="ru-RU"/>
        </a:p>
      </dgm:t>
    </dgm:pt>
    <dgm:pt modelId="{E985F33C-4FA7-D64E-BF29-CCDF4340F6F0}" type="sibTrans" cxnId="{710E1692-9A38-6946-963C-8C64F1C4844D}">
      <dgm:prSet/>
      <dgm:spPr/>
      <dgm:t>
        <a:bodyPr/>
        <a:lstStyle/>
        <a:p>
          <a:endParaRPr lang="ru-RU"/>
        </a:p>
      </dgm:t>
    </dgm:pt>
    <dgm:pt modelId="{810BF80C-E70F-0B44-9D19-CCCA15E415EB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Рекомендательный, а не обязательный характер действий сотрудников по предотвращению коррупции</a:t>
          </a:r>
          <a:endParaRPr lang="ru-RU" dirty="0">
            <a:solidFill>
              <a:schemeClr val="tx1"/>
            </a:solidFill>
          </a:endParaRPr>
        </a:p>
      </dgm:t>
    </dgm:pt>
    <dgm:pt modelId="{7BD7CCA4-5D94-D54B-A7FD-25E0ADCBE227}" type="parTrans" cxnId="{D769FE5F-BB01-D140-8608-8302038DCC0E}">
      <dgm:prSet/>
      <dgm:spPr/>
      <dgm:t>
        <a:bodyPr/>
        <a:lstStyle/>
        <a:p>
          <a:endParaRPr lang="ru-RU"/>
        </a:p>
      </dgm:t>
    </dgm:pt>
    <dgm:pt modelId="{BDFA460E-2430-9F4D-B9C6-217DDA6E5C06}" type="sibTrans" cxnId="{D769FE5F-BB01-D140-8608-8302038DCC0E}">
      <dgm:prSet/>
      <dgm:spPr/>
      <dgm:t>
        <a:bodyPr/>
        <a:lstStyle/>
        <a:p>
          <a:endParaRPr lang="ru-RU"/>
        </a:p>
      </dgm:t>
    </dgm:pt>
    <dgm:pt modelId="{5E199C9F-F263-2049-84B9-A50DD2B3D4FE}" type="pres">
      <dgm:prSet presAssocID="{3AAE2145-5F28-534A-B34A-A69E8E796C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AEC38A-3376-F54C-81A9-AE6F398D0000}" type="pres">
      <dgm:prSet presAssocID="{4ADA2FDA-1F32-4B41-8E4F-CF61D1815192}" presName="parentText" presStyleLbl="node1" presStyleIdx="0" presStyleCnt="3" custLinFactY="103101" custLinFactNeighborX="189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20742-77D3-0E4E-80B7-939F94C721F7}" type="pres">
      <dgm:prSet presAssocID="{DD8864B6-AF70-2E4D-A515-D005A9B694A4}" presName="spacer" presStyleCnt="0"/>
      <dgm:spPr/>
    </dgm:pt>
    <dgm:pt modelId="{F0F4F81E-51A6-BC48-AE20-33352CF77FC1}" type="pres">
      <dgm:prSet presAssocID="{DB243B18-358F-754A-AA13-2357C7B15C0A}" presName="parentText" presStyleLbl="node1" presStyleIdx="1" presStyleCnt="3" custLinFactY="127348" custLinFactNeighborX="189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C8193F-28C0-FA4D-A7D1-36FC5DA7036B}" type="pres">
      <dgm:prSet presAssocID="{E985F33C-4FA7-D64E-BF29-CCDF4340F6F0}" presName="spacer" presStyleCnt="0"/>
      <dgm:spPr/>
    </dgm:pt>
    <dgm:pt modelId="{D6A271D5-A223-A545-B4D1-9DE9688F061D}" type="pres">
      <dgm:prSet presAssocID="{810BF80C-E70F-0B44-9D19-CCCA15E415EB}" presName="parentText" presStyleLbl="node1" presStyleIdx="2" presStyleCnt="3" custLinFactY="-273371" custLinFactNeighborX="-6529" custLinFactNeighborY="-3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0F77AA-00B9-694F-878D-C26CE4AE94D4}" type="presOf" srcId="{4ADA2FDA-1F32-4B41-8E4F-CF61D1815192}" destId="{E5AEC38A-3376-F54C-81A9-AE6F398D0000}" srcOrd="0" destOrd="0" presId="urn:microsoft.com/office/officeart/2005/8/layout/vList2"/>
    <dgm:cxn modelId="{17CD8D38-2328-C142-B842-757B046F10D2}" type="presOf" srcId="{DB243B18-358F-754A-AA13-2357C7B15C0A}" destId="{F0F4F81E-51A6-BC48-AE20-33352CF77FC1}" srcOrd="0" destOrd="0" presId="urn:microsoft.com/office/officeart/2005/8/layout/vList2"/>
    <dgm:cxn modelId="{710E1692-9A38-6946-963C-8C64F1C4844D}" srcId="{3AAE2145-5F28-534A-B34A-A69E8E796C6B}" destId="{DB243B18-358F-754A-AA13-2357C7B15C0A}" srcOrd="1" destOrd="0" parTransId="{5FB0C045-D654-9247-8864-0D050CD5E762}" sibTransId="{E985F33C-4FA7-D64E-BF29-CCDF4340F6F0}"/>
    <dgm:cxn modelId="{D769FE5F-BB01-D140-8608-8302038DCC0E}" srcId="{3AAE2145-5F28-534A-B34A-A69E8E796C6B}" destId="{810BF80C-E70F-0B44-9D19-CCCA15E415EB}" srcOrd="2" destOrd="0" parTransId="{7BD7CCA4-5D94-D54B-A7FD-25E0ADCBE227}" sibTransId="{BDFA460E-2430-9F4D-B9C6-217DDA6E5C06}"/>
    <dgm:cxn modelId="{0A43482B-824C-874D-B9D5-5BE050763BC4}" type="presOf" srcId="{810BF80C-E70F-0B44-9D19-CCCA15E415EB}" destId="{D6A271D5-A223-A545-B4D1-9DE9688F061D}" srcOrd="0" destOrd="0" presId="urn:microsoft.com/office/officeart/2005/8/layout/vList2"/>
    <dgm:cxn modelId="{EC7E6809-53F1-DD4C-AAB7-2B3758C4B5DC}" type="presOf" srcId="{3AAE2145-5F28-534A-B34A-A69E8E796C6B}" destId="{5E199C9F-F263-2049-84B9-A50DD2B3D4FE}" srcOrd="0" destOrd="0" presId="urn:microsoft.com/office/officeart/2005/8/layout/vList2"/>
    <dgm:cxn modelId="{29615DB1-B81E-6B44-9571-CA1A37DB54BB}" srcId="{3AAE2145-5F28-534A-B34A-A69E8E796C6B}" destId="{4ADA2FDA-1F32-4B41-8E4F-CF61D1815192}" srcOrd="0" destOrd="0" parTransId="{DC6D5813-8C18-8C4F-9196-157E6C50D9AD}" sibTransId="{DD8864B6-AF70-2E4D-A515-D005A9B694A4}"/>
    <dgm:cxn modelId="{C9462D10-0F65-9B43-A018-A74B16175E46}" type="presParOf" srcId="{5E199C9F-F263-2049-84B9-A50DD2B3D4FE}" destId="{E5AEC38A-3376-F54C-81A9-AE6F398D0000}" srcOrd="0" destOrd="0" presId="urn:microsoft.com/office/officeart/2005/8/layout/vList2"/>
    <dgm:cxn modelId="{493D045A-1161-D24D-91FB-5BC191FEBC59}" type="presParOf" srcId="{5E199C9F-F263-2049-84B9-A50DD2B3D4FE}" destId="{92D20742-77D3-0E4E-80B7-939F94C721F7}" srcOrd="1" destOrd="0" presId="urn:microsoft.com/office/officeart/2005/8/layout/vList2"/>
    <dgm:cxn modelId="{AC776772-8897-4F4D-BC2C-57F9DA46BD57}" type="presParOf" srcId="{5E199C9F-F263-2049-84B9-A50DD2B3D4FE}" destId="{F0F4F81E-51A6-BC48-AE20-33352CF77FC1}" srcOrd="2" destOrd="0" presId="urn:microsoft.com/office/officeart/2005/8/layout/vList2"/>
    <dgm:cxn modelId="{4F78555A-AFF1-3647-8459-7C34665A2550}" type="presParOf" srcId="{5E199C9F-F263-2049-84B9-A50DD2B3D4FE}" destId="{9BC8193F-28C0-FA4D-A7D1-36FC5DA7036B}" srcOrd="3" destOrd="0" presId="urn:microsoft.com/office/officeart/2005/8/layout/vList2"/>
    <dgm:cxn modelId="{1DDBA53D-5C09-3A44-97A1-12FA32A8F7DA}" type="presParOf" srcId="{5E199C9F-F263-2049-84B9-A50DD2B3D4FE}" destId="{D6A271D5-A223-A545-B4D1-9DE9688F061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139692-48A1-904C-9FC1-20858AB1AF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5FA2A5-1420-0442-B706-EC5B968B1041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effectLst/>
              <a:latin typeface="Arial" panose="020B0604020202020204" pitchFamily="34" charset="0"/>
            </a:rPr>
            <a:t>правовое </a:t>
          </a:r>
          <a:r>
            <a:rPr lang="ru-RU" dirty="0">
              <a:solidFill>
                <a:schemeClr val="tx1"/>
              </a:solidFill>
            </a:rPr>
            <a:t>антикоррупционное просвещение</a:t>
          </a:r>
          <a:endParaRPr lang="ru-RU" dirty="0"/>
        </a:p>
      </dgm:t>
    </dgm:pt>
    <dgm:pt modelId="{C8D0F678-F033-6647-A360-31FECDA1501F}" type="parTrans" cxnId="{E9B8766B-72E4-D94A-9590-253308EEE69B}">
      <dgm:prSet/>
      <dgm:spPr/>
      <dgm:t>
        <a:bodyPr/>
        <a:lstStyle/>
        <a:p>
          <a:endParaRPr lang="ru-RU"/>
        </a:p>
      </dgm:t>
    </dgm:pt>
    <dgm:pt modelId="{66A3A0F3-E8EF-8748-924C-30FBEF967204}" type="sibTrans" cxnId="{E9B8766B-72E4-D94A-9590-253308EEE69B}">
      <dgm:prSet/>
      <dgm:spPr/>
      <dgm:t>
        <a:bodyPr/>
        <a:lstStyle/>
        <a:p>
          <a:endParaRPr lang="ru-RU"/>
        </a:p>
      </dgm:t>
    </dgm:pt>
    <dgm:pt modelId="{45648084-F982-6D46-9070-DA3AE7E1E681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антикоррупционную экспертизу нормативных правовых актов и и проектов</a:t>
          </a:r>
        </a:p>
      </dgm:t>
    </dgm:pt>
    <dgm:pt modelId="{DBAD0347-3B0E-2C4A-8438-825D8ED35BAB}" type="parTrans" cxnId="{C444BB77-4CCB-FF46-868A-CD64F681E0B3}">
      <dgm:prSet/>
      <dgm:spPr/>
      <dgm:t>
        <a:bodyPr/>
        <a:lstStyle/>
        <a:p>
          <a:endParaRPr lang="ru-RU"/>
        </a:p>
      </dgm:t>
    </dgm:pt>
    <dgm:pt modelId="{9A33AEFA-95F3-8D40-A156-8FC389C08B57}" type="sibTrans" cxnId="{C444BB77-4CCB-FF46-868A-CD64F681E0B3}">
      <dgm:prSet/>
      <dgm:spPr/>
      <dgm:t>
        <a:bodyPr/>
        <a:lstStyle/>
        <a:p>
          <a:endParaRPr lang="ru-RU"/>
        </a:p>
      </dgm:t>
    </dgm:pt>
    <dgm:pt modelId="{FCA91F4A-AB99-454F-BECA-AA0EDAA3B304}" type="pres">
      <dgm:prSet presAssocID="{D1139692-48A1-904C-9FC1-20858AB1AF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E106DE-EE42-5D47-9BB2-40880349DE02}" type="pres">
      <dgm:prSet presAssocID="{545FA2A5-1420-0442-B706-EC5B968B1041}" presName="parentText" presStyleLbl="node1" presStyleIdx="0" presStyleCnt="2" custLinFactY="-45005" custLinFactNeighborX="11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EE3FCF-0491-524C-9848-45DB1A3010C6}" type="pres">
      <dgm:prSet presAssocID="{66A3A0F3-E8EF-8748-924C-30FBEF967204}" presName="spacer" presStyleCnt="0"/>
      <dgm:spPr/>
    </dgm:pt>
    <dgm:pt modelId="{1AB77AA3-2791-B74C-90A4-5B63CF664567}" type="pres">
      <dgm:prSet presAssocID="{45648084-F982-6D46-9070-DA3AE7E1E68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FA2BD0-590F-2A4A-B275-21AD13946040}" type="presOf" srcId="{545FA2A5-1420-0442-B706-EC5B968B1041}" destId="{5CE106DE-EE42-5D47-9BB2-40880349DE02}" srcOrd="0" destOrd="0" presId="urn:microsoft.com/office/officeart/2005/8/layout/vList2"/>
    <dgm:cxn modelId="{44A109A3-AA1E-3F4B-A912-FEECD1364D6C}" type="presOf" srcId="{45648084-F982-6D46-9070-DA3AE7E1E681}" destId="{1AB77AA3-2791-B74C-90A4-5B63CF664567}" srcOrd="0" destOrd="0" presId="urn:microsoft.com/office/officeart/2005/8/layout/vList2"/>
    <dgm:cxn modelId="{C444BB77-4CCB-FF46-868A-CD64F681E0B3}" srcId="{D1139692-48A1-904C-9FC1-20858AB1AF6E}" destId="{45648084-F982-6D46-9070-DA3AE7E1E681}" srcOrd="1" destOrd="0" parTransId="{DBAD0347-3B0E-2C4A-8438-825D8ED35BAB}" sibTransId="{9A33AEFA-95F3-8D40-A156-8FC389C08B57}"/>
    <dgm:cxn modelId="{E9B8766B-72E4-D94A-9590-253308EEE69B}" srcId="{D1139692-48A1-904C-9FC1-20858AB1AF6E}" destId="{545FA2A5-1420-0442-B706-EC5B968B1041}" srcOrd="0" destOrd="0" parTransId="{C8D0F678-F033-6647-A360-31FECDA1501F}" sibTransId="{66A3A0F3-E8EF-8748-924C-30FBEF967204}"/>
    <dgm:cxn modelId="{BE6812C9-FD96-ED40-A26C-5113326308BB}" type="presOf" srcId="{D1139692-48A1-904C-9FC1-20858AB1AF6E}" destId="{FCA91F4A-AB99-454F-BECA-AA0EDAA3B304}" srcOrd="0" destOrd="0" presId="urn:microsoft.com/office/officeart/2005/8/layout/vList2"/>
    <dgm:cxn modelId="{7C3669D5-674D-544A-8774-E5CEBC978264}" type="presParOf" srcId="{FCA91F4A-AB99-454F-BECA-AA0EDAA3B304}" destId="{5CE106DE-EE42-5D47-9BB2-40880349DE02}" srcOrd="0" destOrd="0" presId="urn:microsoft.com/office/officeart/2005/8/layout/vList2"/>
    <dgm:cxn modelId="{682B2BFE-7839-DE47-8879-BFB47A215C4F}" type="presParOf" srcId="{FCA91F4A-AB99-454F-BECA-AA0EDAA3B304}" destId="{7EEE3FCF-0491-524C-9848-45DB1A3010C6}" srcOrd="1" destOrd="0" presId="urn:microsoft.com/office/officeart/2005/8/layout/vList2"/>
    <dgm:cxn modelId="{336B85DB-4D50-E04C-8516-6FE04A2CA66E}" type="presParOf" srcId="{FCA91F4A-AB99-454F-BECA-AA0EDAA3B304}" destId="{1AB77AA3-2791-B74C-90A4-5B63CF66456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F1D90-D0C7-3149-AD35-DC30112B1F89}">
      <dsp:nvSpPr>
        <dsp:cNvPr id="0" name=""/>
        <dsp:cNvSpPr/>
      </dsp:nvSpPr>
      <dsp:spPr>
        <a:xfrm>
          <a:off x="2942240" y="498"/>
          <a:ext cx="2033664" cy="2033664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предупреждение (</a:t>
          </a:r>
          <a:r>
            <a:rPr lang="ru-RU" sz="1400" u="sng" kern="1200" dirty="0">
              <a:solidFill>
                <a:schemeClr val="tx1"/>
              </a:solidFill>
            </a:rPr>
            <a:t>профилактика</a:t>
          </a:r>
          <a:r>
            <a:rPr lang="ru-RU" sz="1400" kern="1200" dirty="0">
              <a:solidFill>
                <a:schemeClr val="tx1"/>
              </a:solidFill>
            </a:rPr>
            <a:t>) коррупции; </a:t>
          </a:r>
        </a:p>
      </dsp:txBody>
      <dsp:txXfrm>
        <a:off x="3240063" y="298321"/>
        <a:ext cx="1438018" cy="1438018"/>
      </dsp:txXfrm>
    </dsp:sp>
    <dsp:sp modelId="{D75474B9-7143-3640-98FA-01253DD6DA7D}">
      <dsp:nvSpPr>
        <dsp:cNvPr id="0" name=""/>
        <dsp:cNvSpPr/>
      </dsp:nvSpPr>
      <dsp:spPr>
        <a:xfrm rot="3600000">
          <a:off x="4444524" y="1983446"/>
          <a:ext cx="540942" cy="68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485095" y="2050447"/>
        <a:ext cx="378659" cy="411817"/>
      </dsp:txXfrm>
    </dsp:sp>
    <dsp:sp modelId="{58D6DF61-4882-4B43-9FE7-8E14DE767948}">
      <dsp:nvSpPr>
        <dsp:cNvPr id="0" name=""/>
        <dsp:cNvSpPr/>
      </dsp:nvSpPr>
      <dsp:spPr>
        <a:xfrm>
          <a:off x="4469395" y="2645608"/>
          <a:ext cx="2033664" cy="2033664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</a:rPr>
            <a:t>уголовное преследование лиц, совершивших коррупционные преступления (</a:t>
          </a:r>
          <a:r>
            <a:rPr lang="ru-RU" sz="1400" u="sng" kern="1200" dirty="0">
              <a:solidFill>
                <a:schemeClr val="tx1"/>
              </a:solidFill>
            </a:rPr>
            <a:t>борьба</a:t>
          </a:r>
          <a:r>
            <a:rPr lang="ru-RU" sz="1400" kern="1200" dirty="0">
              <a:solidFill>
                <a:schemeClr val="tx1"/>
              </a:solidFill>
            </a:rPr>
            <a:t>);  </a:t>
          </a:r>
        </a:p>
      </dsp:txBody>
      <dsp:txXfrm>
        <a:off x="4767218" y="2943431"/>
        <a:ext cx="1438018" cy="1438018"/>
      </dsp:txXfrm>
    </dsp:sp>
    <dsp:sp modelId="{210EB3A4-C470-6F47-ABF6-9209E7C7A690}">
      <dsp:nvSpPr>
        <dsp:cNvPr id="0" name=""/>
        <dsp:cNvSpPr/>
      </dsp:nvSpPr>
      <dsp:spPr>
        <a:xfrm rot="10800000">
          <a:off x="3703911" y="3319259"/>
          <a:ext cx="540942" cy="68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866194" y="3456531"/>
        <a:ext cx="378659" cy="411817"/>
      </dsp:txXfrm>
    </dsp:sp>
    <dsp:sp modelId="{A93DB66E-0496-474A-A3D0-5F08913F3F98}">
      <dsp:nvSpPr>
        <dsp:cNvPr id="0" name=""/>
        <dsp:cNvSpPr/>
      </dsp:nvSpPr>
      <dsp:spPr>
        <a:xfrm>
          <a:off x="1415085" y="2645608"/>
          <a:ext cx="2033664" cy="203366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>
              <a:solidFill>
                <a:schemeClr val="tx1"/>
              </a:solidFill>
            </a:rPr>
            <a:t>минимизация и (или) ликвидация</a:t>
          </a:r>
          <a:r>
            <a:rPr lang="ru-RU" sz="1400" kern="1200" dirty="0">
              <a:solidFill>
                <a:schemeClr val="tx1"/>
              </a:solidFill>
            </a:rPr>
            <a:t> последствий коррупционных деяний</a:t>
          </a:r>
          <a:r>
            <a:rPr lang="ru-RU" sz="1400" kern="1200" dirty="0"/>
            <a:t>. </a:t>
          </a:r>
        </a:p>
      </dsp:txBody>
      <dsp:txXfrm>
        <a:off x="1712908" y="2943431"/>
        <a:ext cx="1438018" cy="1438018"/>
      </dsp:txXfrm>
    </dsp:sp>
    <dsp:sp modelId="{F4A9825E-F648-9F44-8428-B0D726D53CA9}">
      <dsp:nvSpPr>
        <dsp:cNvPr id="0" name=""/>
        <dsp:cNvSpPr/>
      </dsp:nvSpPr>
      <dsp:spPr>
        <a:xfrm rot="18000000">
          <a:off x="2917369" y="2009963"/>
          <a:ext cx="540942" cy="68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957940" y="2217506"/>
        <a:ext cx="378659" cy="4118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01477-D54A-B143-ABFE-AB4CB35F9B03}">
      <dsp:nvSpPr>
        <dsp:cNvPr id="0" name=""/>
        <dsp:cNvSpPr/>
      </dsp:nvSpPr>
      <dsp:spPr>
        <a:xfrm>
          <a:off x="0" y="48523"/>
          <a:ext cx="4620489" cy="103285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solidFill>
                <a:schemeClr val="tx1"/>
              </a:solidFill>
            </a:rPr>
            <a:t>уголовная ответственность; </a:t>
          </a:r>
        </a:p>
      </dsp:txBody>
      <dsp:txXfrm>
        <a:off x="50420" y="98943"/>
        <a:ext cx="4519649" cy="932014"/>
      </dsp:txXfrm>
    </dsp:sp>
    <dsp:sp modelId="{E04D2796-724F-9C4E-836B-84D651D50FD6}">
      <dsp:nvSpPr>
        <dsp:cNvPr id="0" name=""/>
        <dsp:cNvSpPr/>
      </dsp:nvSpPr>
      <dsp:spPr>
        <a:xfrm>
          <a:off x="0" y="1156257"/>
          <a:ext cx="4620489" cy="103285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>
              <a:solidFill>
                <a:schemeClr val="tx1"/>
              </a:solidFill>
            </a:rPr>
            <a:t>освобождение от уголовной ответственности; </a:t>
          </a:r>
        </a:p>
      </dsp:txBody>
      <dsp:txXfrm>
        <a:off x="50420" y="1206677"/>
        <a:ext cx="4519649" cy="932014"/>
      </dsp:txXfrm>
    </dsp:sp>
    <dsp:sp modelId="{F7E61DFC-3E53-8F4F-A34C-EA8AD508F07D}">
      <dsp:nvSpPr>
        <dsp:cNvPr id="0" name=""/>
        <dsp:cNvSpPr/>
      </dsp:nvSpPr>
      <dsp:spPr>
        <a:xfrm>
          <a:off x="0" y="2263992"/>
          <a:ext cx="4620489" cy="103285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>
              <a:solidFill>
                <a:schemeClr val="tx1"/>
              </a:solidFill>
            </a:rPr>
            <a:t>исключение уголовной ответственности. </a:t>
          </a:r>
        </a:p>
      </dsp:txBody>
      <dsp:txXfrm>
        <a:off x="50420" y="2314412"/>
        <a:ext cx="4519649" cy="9320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9B752-611E-3B4A-B8E6-A568BE6EB078}">
      <dsp:nvSpPr>
        <dsp:cNvPr id="0" name=""/>
        <dsp:cNvSpPr/>
      </dsp:nvSpPr>
      <dsp:spPr>
        <a:xfrm>
          <a:off x="0" y="140269"/>
          <a:ext cx="5564173" cy="113373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Административно-правовая защита государственных служащих;</a:t>
          </a:r>
        </a:p>
      </dsp:txBody>
      <dsp:txXfrm>
        <a:off x="55344" y="195613"/>
        <a:ext cx="5453485" cy="1023042"/>
      </dsp:txXfrm>
    </dsp:sp>
    <dsp:sp modelId="{830F4E1F-2739-1646-8A16-6006A6C3BF3C}">
      <dsp:nvSpPr>
        <dsp:cNvPr id="0" name=""/>
        <dsp:cNvSpPr/>
      </dsp:nvSpPr>
      <dsp:spPr>
        <a:xfrm>
          <a:off x="0" y="1320079"/>
          <a:ext cx="5564173" cy="113373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Регулярный мониторинг ситуации, выявление наиболее уязвимых в коррупционном плане должностей государственной службы и своевременные меры по предупреждению возможных правонарушений; </a:t>
          </a:r>
        </a:p>
      </dsp:txBody>
      <dsp:txXfrm>
        <a:off x="55344" y="1375423"/>
        <a:ext cx="5453485" cy="1023042"/>
      </dsp:txXfrm>
    </dsp:sp>
    <dsp:sp modelId="{43121710-25A7-3548-AD75-DD82D31E5977}">
      <dsp:nvSpPr>
        <dsp:cNvPr id="0" name=""/>
        <dsp:cNvSpPr/>
      </dsp:nvSpPr>
      <dsp:spPr>
        <a:xfrm>
          <a:off x="0" y="2499889"/>
          <a:ext cx="5564173" cy="113373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Развитие в национальных законодательствах норм, устанавливающих административную ответственность за административные правонарушения коррупционного характера; </a:t>
          </a:r>
        </a:p>
      </dsp:txBody>
      <dsp:txXfrm>
        <a:off x="55344" y="2555233"/>
        <a:ext cx="5453485" cy="1023042"/>
      </dsp:txXfrm>
    </dsp:sp>
    <dsp:sp modelId="{941E7A23-0777-8245-925D-0C87943ED62C}">
      <dsp:nvSpPr>
        <dsp:cNvPr id="0" name=""/>
        <dsp:cNvSpPr/>
      </dsp:nvSpPr>
      <dsp:spPr>
        <a:xfrm>
          <a:off x="0" y="3679699"/>
          <a:ext cx="5564173" cy="113373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Нормативное закрепление современного управленческого инструментария;</a:t>
          </a:r>
        </a:p>
      </dsp:txBody>
      <dsp:txXfrm>
        <a:off x="55344" y="3735043"/>
        <a:ext cx="5453485" cy="1023042"/>
      </dsp:txXfrm>
    </dsp:sp>
    <dsp:sp modelId="{D0401CEA-91FC-B54F-9892-A15B91FA6CF2}">
      <dsp:nvSpPr>
        <dsp:cNvPr id="0" name=""/>
        <dsp:cNvSpPr/>
      </dsp:nvSpPr>
      <dsp:spPr>
        <a:xfrm>
          <a:off x="0" y="4859509"/>
          <a:ext cx="5564173" cy="113373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Развитие административно-институциональных средств противодействия коррупции.</a:t>
          </a:r>
        </a:p>
      </dsp:txBody>
      <dsp:txXfrm>
        <a:off x="55344" y="4914853"/>
        <a:ext cx="5453485" cy="10230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F80DC-304E-8B4B-B9B7-633D40948571}">
      <dsp:nvSpPr>
        <dsp:cNvPr id="0" name=""/>
        <dsp:cNvSpPr/>
      </dsp:nvSpPr>
      <dsp:spPr>
        <a:xfrm>
          <a:off x="0" y="0"/>
          <a:ext cx="5688917" cy="839109"/>
        </a:xfrm>
        <a:prstGeom prst="roundRect">
          <a:avLst/>
        </a:prstGeom>
        <a:solidFill>
          <a:schemeClr val="accent2">
            <a:lumMod val="40000"/>
            <a:lumOff val="60000"/>
            <a:alpha val="99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solidFill>
                <a:schemeClr val="tx1"/>
              </a:solidFill>
            </a:rPr>
            <a:t>Правовые ограничения и запреты на определенные действия при прохождении государственной службы</a:t>
          </a:r>
        </a:p>
      </dsp:txBody>
      <dsp:txXfrm>
        <a:off x="40962" y="40962"/>
        <a:ext cx="5606993" cy="757185"/>
      </dsp:txXfrm>
    </dsp:sp>
    <dsp:sp modelId="{5D13A1B5-D28C-0245-A5D1-3790E7FEFE11}">
      <dsp:nvSpPr>
        <dsp:cNvPr id="0" name=""/>
        <dsp:cNvSpPr/>
      </dsp:nvSpPr>
      <dsp:spPr>
        <a:xfrm>
          <a:off x="0" y="938169"/>
          <a:ext cx="5688917" cy="83910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solidFill>
                <a:schemeClr val="tx1"/>
              </a:solidFill>
            </a:rPr>
            <a:t>Контроль за результатами осуществления государственных функций;</a:t>
          </a:r>
        </a:p>
      </dsp:txBody>
      <dsp:txXfrm>
        <a:off x="40962" y="979131"/>
        <a:ext cx="5606993" cy="757185"/>
      </dsp:txXfrm>
    </dsp:sp>
    <dsp:sp modelId="{60B1D371-B42C-B543-B8EE-D16FE6D4228B}">
      <dsp:nvSpPr>
        <dsp:cNvPr id="0" name=""/>
        <dsp:cNvSpPr/>
      </dsp:nvSpPr>
      <dsp:spPr>
        <a:xfrm>
          <a:off x="0" y="1932693"/>
          <a:ext cx="5688917" cy="839109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solidFill>
                <a:schemeClr val="tx1"/>
              </a:solidFill>
            </a:rPr>
            <a:t>Правила, регулирующие поведение в случае возникновения конфликта между служебными обязанностями и личными интересами  государственных служащих  (конфликт интересов);</a:t>
          </a:r>
        </a:p>
      </dsp:txBody>
      <dsp:txXfrm>
        <a:off x="40962" y="1973655"/>
        <a:ext cx="5606993" cy="757185"/>
      </dsp:txXfrm>
    </dsp:sp>
    <dsp:sp modelId="{D896D0FB-97B2-F84E-ABAC-19441C082B9A}">
      <dsp:nvSpPr>
        <dsp:cNvPr id="0" name=""/>
        <dsp:cNvSpPr/>
      </dsp:nvSpPr>
      <dsp:spPr>
        <a:xfrm>
          <a:off x="0" y="3127886"/>
          <a:ext cx="5688917" cy="83910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solidFill>
                <a:schemeClr val="tx1"/>
              </a:solidFill>
            </a:rPr>
            <a:t>Установление требований к поведению государственного служащего после оставления государственной службы;</a:t>
          </a:r>
        </a:p>
      </dsp:txBody>
      <dsp:txXfrm>
        <a:off x="40962" y="3168848"/>
        <a:ext cx="5606993" cy="757185"/>
      </dsp:txXfrm>
    </dsp:sp>
    <dsp:sp modelId="{C04404AF-2BAA-904B-AD0F-A83BBF9A515C}">
      <dsp:nvSpPr>
        <dsp:cNvPr id="0" name=""/>
        <dsp:cNvSpPr/>
      </dsp:nvSpPr>
      <dsp:spPr>
        <a:xfrm>
          <a:off x="0" y="4084843"/>
          <a:ext cx="5688917" cy="839109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solidFill>
                <a:schemeClr val="tx1"/>
              </a:solidFill>
            </a:rPr>
            <a:t>Должным образом организованный механизм отбора и подготовки кадров для государственной службы </a:t>
          </a:r>
        </a:p>
      </dsp:txBody>
      <dsp:txXfrm>
        <a:off x="40962" y="4125805"/>
        <a:ext cx="5606993" cy="757185"/>
      </dsp:txXfrm>
    </dsp:sp>
    <dsp:sp modelId="{B2C34D64-E17C-224B-A226-2DF8E694841A}">
      <dsp:nvSpPr>
        <dsp:cNvPr id="0" name=""/>
        <dsp:cNvSpPr/>
      </dsp:nvSpPr>
      <dsp:spPr>
        <a:xfrm>
          <a:off x="0" y="5047060"/>
          <a:ext cx="5688917" cy="83910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>
              <a:solidFill>
                <a:schemeClr val="tx1"/>
              </a:solidFill>
            </a:rPr>
            <a:t>Система поощрений, направленных на то, чтобы чиновнику было выгодно и в материальном, и в моральном плане работать честно и эффективно;</a:t>
          </a:r>
        </a:p>
      </dsp:txBody>
      <dsp:txXfrm>
        <a:off x="40962" y="5088022"/>
        <a:ext cx="5606993" cy="757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CC0BC-4E24-5041-93E1-1A1A0F784F59}">
      <dsp:nvSpPr>
        <dsp:cNvPr id="0" name=""/>
        <dsp:cNvSpPr/>
      </dsp:nvSpPr>
      <dsp:spPr>
        <a:xfrm>
          <a:off x="0" y="54419"/>
          <a:ext cx="8463516" cy="835379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chemeClr val="tx1"/>
              </a:solidFill>
            </a:rPr>
            <a:t>1) определение подразделений или должностных лиц, ответственных за профилактику коррупционных и иных правонарушений;</a:t>
          </a:r>
        </a:p>
      </dsp:txBody>
      <dsp:txXfrm>
        <a:off x="40780" y="95199"/>
        <a:ext cx="8381956" cy="753819"/>
      </dsp:txXfrm>
    </dsp:sp>
    <dsp:sp modelId="{15DDCA8E-C35D-914A-899B-632A416B1B2C}">
      <dsp:nvSpPr>
        <dsp:cNvPr id="0" name=""/>
        <dsp:cNvSpPr/>
      </dsp:nvSpPr>
      <dsp:spPr>
        <a:xfrm>
          <a:off x="0" y="950279"/>
          <a:ext cx="8463516" cy="83537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chemeClr val="tx1"/>
              </a:solidFill>
            </a:rPr>
            <a:t>2) сотрудничество организации с правоохранительными органами;</a:t>
          </a:r>
        </a:p>
      </dsp:txBody>
      <dsp:txXfrm>
        <a:off x="40780" y="991059"/>
        <a:ext cx="8381956" cy="753819"/>
      </dsp:txXfrm>
    </dsp:sp>
    <dsp:sp modelId="{70277FF5-4D42-A640-842C-A59136A3182C}">
      <dsp:nvSpPr>
        <dsp:cNvPr id="0" name=""/>
        <dsp:cNvSpPr/>
      </dsp:nvSpPr>
      <dsp:spPr>
        <a:xfrm>
          <a:off x="0" y="1846139"/>
          <a:ext cx="8463516" cy="835379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chemeClr val="tx1"/>
              </a:solidFill>
            </a:rPr>
            <a:t>3) разработку и внедрение в практику стандартов и процедур, направленных на обеспечение добросовестной работы организации</a:t>
          </a:r>
          <a:r>
            <a:rPr lang="ru-RU" sz="2100" kern="1200" dirty="0"/>
            <a:t>;</a:t>
          </a:r>
        </a:p>
      </dsp:txBody>
      <dsp:txXfrm>
        <a:off x="40780" y="1886919"/>
        <a:ext cx="8381956" cy="753819"/>
      </dsp:txXfrm>
    </dsp:sp>
    <dsp:sp modelId="{84F92100-620A-F24C-B9B5-198E6754F2AF}">
      <dsp:nvSpPr>
        <dsp:cNvPr id="0" name=""/>
        <dsp:cNvSpPr/>
      </dsp:nvSpPr>
      <dsp:spPr>
        <a:xfrm>
          <a:off x="0" y="2741999"/>
          <a:ext cx="8463516" cy="83537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chemeClr val="tx1"/>
              </a:solidFill>
            </a:rPr>
            <a:t>4) принятие кодекса этики и служебного поведения работников организации;</a:t>
          </a:r>
        </a:p>
      </dsp:txBody>
      <dsp:txXfrm>
        <a:off x="40780" y="2782779"/>
        <a:ext cx="8381956" cy="753819"/>
      </dsp:txXfrm>
    </dsp:sp>
    <dsp:sp modelId="{0DA4160C-9D7C-9144-B8AD-DFEC229DB40D}">
      <dsp:nvSpPr>
        <dsp:cNvPr id="0" name=""/>
        <dsp:cNvSpPr/>
      </dsp:nvSpPr>
      <dsp:spPr>
        <a:xfrm>
          <a:off x="0" y="3637859"/>
          <a:ext cx="8463516" cy="83537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chemeClr val="tx1"/>
              </a:solidFill>
            </a:rPr>
            <a:t>5) предотвращение и урегулирование конфликта интересов;</a:t>
          </a:r>
        </a:p>
      </dsp:txBody>
      <dsp:txXfrm>
        <a:off x="40780" y="3678639"/>
        <a:ext cx="8381956" cy="753819"/>
      </dsp:txXfrm>
    </dsp:sp>
    <dsp:sp modelId="{16D6326F-F209-D846-857B-129BC17B94F0}">
      <dsp:nvSpPr>
        <dsp:cNvPr id="0" name=""/>
        <dsp:cNvSpPr/>
      </dsp:nvSpPr>
      <dsp:spPr>
        <a:xfrm>
          <a:off x="0" y="4533719"/>
          <a:ext cx="8463516" cy="83537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>
              <a:solidFill>
                <a:schemeClr val="tx1"/>
              </a:solidFill>
            </a:rPr>
            <a:t>6) недопущение составления неофициальной отчетности и использования поддельных документов.</a:t>
          </a:r>
        </a:p>
      </dsp:txBody>
      <dsp:txXfrm>
        <a:off x="40780" y="4574499"/>
        <a:ext cx="8381956" cy="7538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EC38A-3376-F54C-81A9-AE6F398D0000}">
      <dsp:nvSpPr>
        <dsp:cNvPr id="0" name=""/>
        <dsp:cNvSpPr/>
      </dsp:nvSpPr>
      <dsp:spPr>
        <a:xfrm>
          <a:off x="0" y="1554600"/>
          <a:ext cx="6840279" cy="106287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</a:rPr>
            <a:t>Указание на обязанность предпринимать действия без раскрытия механизма реализации.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51885" y="1606485"/>
        <a:ext cx="6736509" cy="959101"/>
      </dsp:txXfrm>
    </dsp:sp>
    <dsp:sp modelId="{F0F4F81E-51A6-BC48-AE20-33352CF77FC1}">
      <dsp:nvSpPr>
        <dsp:cNvPr id="0" name=""/>
        <dsp:cNvSpPr/>
      </dsp:nvSpPr>
      <dsp:spPr>
        <a:xfrm>
          <a:off x="0" y="2929907"/>
          <a:ext cx="6840279" cy="1062871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</a:rPr>
            <a:t>Регламент поверок, принятия решений и процедур, содержит нормы или требования, которые  носит дискриминационный характер или противоречат действующему законодательству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51885" y="2981792"/>
        <a:ext cx="6736509" cy="959101"/>
      </dsp:txXfrm>
    </dsp:sp>
    <dsp:sp modelId="{D6A271D5-A223-A545-B4D1-9DE9688F061D}">
      <dsp:nvSpPr>
        <dsp:cNvPr id="0" name=""/>
        <dsp:cNvSpPr/>
      </dsp:nvSpPr>
      <dsp:spPr>
        <a:xfrm>
          <a:off x="0" y="0"/>
          <a:ext cx="6840279" cy="106287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</a:rPr>
            <a:t>Рекомендательный, а не обязательный характер действий сотрудников по предотвращению коррупции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51885" y="51885"/>
        <a:ext cx="6736509" cy="9591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106DE-EE42-5D47-9BB2-40880349DE02}">
      <dsp:nvSpPr>
        <dsp:cNvPr id="0" name=""/>
        <dsp:cNvSpPr/>
      </dsp:nvSpPr>
      <dsp:spPr>
        <a:xfrm>
          <a:off x="0" y="0"/>
          <a:ext cx="6774873" cy="107406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>
              <a:solidFill>
                <a:schemeClr val="tx1"/>
              </a:solidFill>
              <a:effectLst/>
              <a:latin typeface="Arial" panose="020B0604020202020204" pitchFamily="34" charset="0"/>
            </a:rPr>
            <a:t>правовое </a:t>
          </a:r>
          <a:r>
            <a:rPr lang="ru-RU" sz="2700" kern="1200" dirty="0">
              <a:solidFill>
                <a:schemeClr val="tx1"/>
              </a:solidFill>
            </a:rPr>
            <a:t>антикоррупционное просвещение</a:t>
          </a:r>
          <a:endParaRPr lang="ru-RU" sz="2700" kern="1200" dirty="0"/>
        </a:p>
      </dsp:txBody>
      <dsp:txXfrm>
        <a:off x="52431" y="52431"/>
        <a:ext cx="6670011" cy="969198"/>
      </dsp:txXfrm>
    </dsp:sp>
    <dsp:sp modelId="{1AB77AA3-2791-B74C-90A4-5B63CF664567}">
      <dsp:nvSpPr>
        <dsp:cNvPr id="0" name=""/>
        <dsp:cNvSpPr/>
      </dsp:nvSpPr>
      <dsp:spPr>
        <a:xfrm>
          <a:off x="0" y="1464667"/>
          <a:ext cx="6774873" cy="107406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>
              <a:solidFill>
                <a:schemeClr val="tx1"/>
              </a:solidFill>
            </a:rPr>
            <a:t>антикоррупционную экспертизу нормативных правовых актов и и проектов</a:t>
          </a:r>
        </a:p>
      </dsp:txBody>
      <dsp:txXfrm>
        <a:off x="52431" y="1517098"/>
        <a:ext cx="6670011" cy="96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B6C21-D44C-1141-8181-426963897C1B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0736F-4B72-4349-A77D-A8B38757D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49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5EC3BA-EB76-6665-2AD8-199BFBDFB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380AB9F-56AD-609D-A2C1-82CF06FDF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CF2C84-BCC9-348E-BE6E-43627513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09B9334-B9D5-FE14-A787-7EED3FD3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6601A51-C794-0BB7-80CA-354740980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40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0B4342-503F-67E5-F0D4-00FBAEBEB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B24DD5C-F653-253B-38AC-0A793B440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E3EBD3-8EDD-7C93-219F-2467AE27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F06B2D-114A-2F7A-CDE5-1441165A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1D3522E-D5E2-9DC9-E236-F77FEE15E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55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602A683-01E3-337E-8DF7-4C8CBF4EA3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C42B2B-5926-33DC-2E93-B9347F98C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E9923C9-D885-943A-391B-6973AA28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B80280-93DD-D225-7358-B04F61DD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16E288-C42B-D94A-EBE2-D2D406A0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9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427F53-0055-ACDA-52B5-AB8893AF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6813652-709C-A0FD-E28B-36D22D4EF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09A339D-4274-1707-7F08-2CFA88173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2B9498A-41F9-2D91-819F-7DFCBEC7B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C0D645-E0DA-17FB-3403-C433C6B8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53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B9FBBA-E86B-1835-6BA3-1C20D792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A14B6D-A7D1-6232-DD36-498BAE45A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D57290-E5A2-3565-A8B4-9DB0F4493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7E7470-C354-9E00-451D-7FA3DFA54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B7C6C97-F09E-C57F-07D8-54D7D5691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9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0394E6-A684-2396-B660-6A9BBC345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E707E8-338F-27CB-F038-14A677E5E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A09757E-9A8B-0122-3AB9-37010647E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9ECCB4-1F5F-4BF5-2BF8-B9DEE8AD9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6265FD1-ED00-7E0A-00AA-05A49B44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F07AA62-EBE0-43D1-1AE9-7A6E06B8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86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F68F9C-89C8-411D-175B-6942C2EAA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0983DBE-0E7F-A47A-F1B7-239469BF3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9481A9A-CA81-A032-7AF2-7D3D3F4C5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1B55928-5074-2087-C602-53F9B8615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9B3AAAD-AD7B-3ED5-B839-AD1CDE33A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F4EE0EE-2E13-9EF8-2E36-678D2791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E75D096-99EB-CBB8-45ED-04BBEACB8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C3BD934-EE32-0A66-AF43-4C70EB254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152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088EF6-B9CB-4FD5-7A11-BD4B5CEB1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BF5DEB5-02EB-26A8-D824-E2E0A16D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82073DE-F3A2-9810-9B7E-AAD1030E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85C5600-EF5A-F77D-EFE8-B4642C8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0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D10DC21-679A-7306-34B6-958F3228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3DD572B-E65F-4857-2994-B28DFEA2B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2B37CAD-5CAE-0BD9-FEFB-DC6CBACD8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25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DCD88B-185D-44EA-4E97-C1DC40498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910D2A-C095-D7EB-3CFF-45889DADE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BA09120-FE24-99BA-ECDF-FC7685484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FA42DE6-DCBD-D0B8-590A-44D4FD641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AADB9E7-DE62-595F-626B-0EB47D117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BC28C0E-E343-9A5C-E42E-57636EBE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15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2E4BF7-F063-F48C-2504-91E24AE66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6CB8877-F4F9-C981-BF80-414518224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2945760-429F-2D6D-4628-3D31CE603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C8A6842-A89C-1AE8-55AC-D4234ACC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C1F40D4-A7AC-4C2C-248E-A4009232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914DE1D-49DF-0D69-C40B-502C93DB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81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900C8F-3A41-3C0D-F410-F53031F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80A4088-B969-3E19-2258-C489EFA07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B998157-D74B-E77A-2DC0-D303E6245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2500C-7F4D-E44E-92AD-FB43CCB1DAF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CBE547-66AA-1961-7BC8-F2A2D7356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7CC4C13-B22A-0657-529F-4CA20CDD2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0A850-7119-E543-8F5F-528D56224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59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hyperlink" Target="consultantplus://offline/ref=78C4F8DDBBA2302E3C172FD57D82C285DD1CA2C6EC3BE7AA2A2DCA8C760BC5049F6E3E713FE81F94B6BC43C70B04166CEF05A0BB6E0D611FI3o9L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date=30.11.2020&amp;rnd=0CE8A60DEDE4EE65ACA0E3A9592826BA" TargetMode="External"/><Relationship Id="rId2" Type="http://schemas.openxmlformats.org/officeDocument/2006/relationships/hyperlink" Target="https://login.consultant.ru/link/?date=02.03.2020&amp;rnd=8319E4F93CDB075D3101D1E9028E9CF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odc.org/documents/corruption/Publications/2013/13-86791_Ebook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A05B3C30DD34FDC91B4D5D32BDB7671F47485DF1FACBE24F0386FCFCA48C59B66CBD947BDAE2F6DD96A6F94FD3112A9FE33113Bj2vE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nd=8319E4F93CDB075D3101D1E9028E9CFA&amp;req=doc&amp;base=LAW&amp;n=340374&amp;dst=91&amp;fld=134&amp;REFFIELD=134&amp;REFDST=100039&amp;REFDOC=154292&amp;REFBASE=LAW&amp;stat=refcode%3D16876;dstident%3D91;index%3D47&amp;date=02.03.2020" TargetMode="External"/><Relationship Id="rId2" Type="http://schemas.openxmlformats.org/officeDocument/2006/relationships/hyperlink" Target="https://login.consultant.ru/link/?rnd=8319E4F93CDB075D3101D1E9028E9CFA&amp;req=doc&amp;base=LAW&amp;n=340374&amp;REFFIELD=134&amp;REFDST=100038&amp;REFDOC=154292&amp;REFBASE=LAW&amp;stat=refcode%3D16876;index%3D46&amp;date=02.03.202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ogin.consultant.ru/link/?rnd=8319E4F93CDB075D3101D1E9028E9CFA&amp;req=doc&amp;base=LAW&amp;n=340374&amp;dst=100110&amp;fld=134&amp;REFFIELD=134&amp;REFDST=100054&amp;REFDOC=154292&amp;REFBASE=LAW&amp;stat=refcode%3D16876;dstident%3D100110;index%3D67&amp;date=02.03.2020" TargetMode="External"/><Relationship Id="rId5" Type="http://schemas.openxmlformats.org/officeDocument/2006/relationships/hyperlink" Target="https://login.consultant.ru/link/?rnd=8319E4F93CDB075D3101D1E9028E9CFA&amp;req=doc&amp;base=LAW&amp;n=340374&amp;dst=100113&amp;fld=134&amp;REFFIELD=134&amp;REFDST=100042&amp;REFDOC=154292&amp;REFBASE=LAW&amp;stat=refcode%3D16876;dstident%3D100113;index%3D52&amp;date=02.03.2020" TargetMode="External"/><Relationship Id="rId4" Type="http://schemas.openxmlformats.org/officeDocument/2006/relationships/hyperlink" Target="https://login.consultant.ru/link/?rnd=8319E4F93CDB075D3101D1E9028E9CFA&amp;req=doc&amp;base=LAW&amp;n=340374&amp;dst=92&amp;fld=134&amp;REFFIELD=134&amp;REFDST=100039&amp;REFDOC=154292&amp;REFBASE=LAW&amp;stat=refcode%3D16876;dstident%3D92;index%3D47&amp;date=02.03.20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8BD2DC0-36EA-6E40-8344-FD31014A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8139"/>
            <a:ext cx="10515600" cy="11365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противодействия коррупции в организациях, созданных для выполнения задач федеральных органов исполнительной власти</a:t>
            </a:r>
          </a:p>
          <a:p>
            <a:pPr marL="0" indent="0" algn="ctr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B04CBBD-2CCF-A544-9605-BDD56109F8D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329" y="141406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4619B20-3E82-5A49-BC45-05260FAD51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545668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20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FF20395-E1CB-B04A-B15B-7186C0C6F51E}"/>
              </a:ext>
            </a:extLst>
          </p:cNvPr>
          <p:cNvSpPr/>
          <p:nvPr/>
        </p:nvSpPr>
        <p:spPr>
          <a:xfrm>
            <a:off x="354417" y="387471"/>
            <a:ext cx="29629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общем виде обязанности организаций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предупреждению коррупции </a:t>
            </a:r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перечислены в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Ст. 13.3.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Федерального </a:t>
            </a:r>
            <a:r>
              <a:rPr lang="ru-RU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закон</a:t>
            </a:r>
            <a:r>
              <a:rPr lang="ru-RU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 03.12.2012 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231-</a:t>
            </a:r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ФЗ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 противодействии коррупции»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C46C2AA7-E959-C647-8BFB-D02E159426BF}"/>
              </a:ext>
            </a:extLst>
          </p:cNvPr>
          <p:cNvGraphicFramePr/>
          <p:nvPr/>
        </p:nvGraphicFramePr>
        <p:xfrm>
          <a:off x="3530010" y="538034"/>
          <a:ext cx="8463516" cy="5423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037A75A-549D-8F44-B083-F3D3B224B22E}"/>
              </a:ext>
            </a:extLst>
          </p:cNvPr>
          <p:cNvSpPr/>
          <p:nvPr/>
        </p:nvSpPr>
        <p:spPr>
          <a:xfrm>
            <a:off x="198474" y="3578733"/>
            <a:ext cx="29629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Обязанности распространяются на все организации - вне зависимости от их форм собственности, организационно-правовых форм, отраслевой принадлежности и иных обстоятельств</a:t>
            </a:r>
          </a:p>
        </p:txBody>
      </p:sp>
    </p:spTree>
    <p:extLst>
      <p:ext uri="{BB962C8B-B14F-4D97-AF65-F5344CB8AC3E}">
        <p14:creationId xmlns:p14="http://schemas.microsoft.com/office/powerpoint/2010/main" val="193831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5E26DAC-82F5-9744-8B9A-1719CBF8CEDE}"/>
              </a:ext>
            </a:extLst>
          </p:cNvPr>
          <p:cNvSpPr/>
          <p:nvPr/>
        </p:nvSpPr>
        <p:spPr>
          <a:xfrm>
            <a:off x="-77498" y="793090"/>
            <a:ext cx="790098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 по разработке и принятию организациями мер по предупреждению и противодействию коррупции.  Текст документа приведен в соответствии с публикацией на сайте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hlinkClick r:id="rId2" tooltip="&lt;div class=&quot;doc www&quot;&gt;http://www.rosmintrud.ru&lt;/div&gt;"/>
              </a:rPr>
              <a:t>http://www.rosmintrud.ru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Меры по предупреждению коррупции в организациях (утв. Минтрудом России). Текст документа приведен в соответствии с публикацией на сайте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  <a:hlinkClick r:id="rId2" tooltip="&lt;div class=&quot;doc www&quot;&gt;https://rosmintrud.ru/&lt;/div&gt;"/>
              </a:rPr>
              <a:t>https://rosmintrud.ru/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состоянию на 19.09.2019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Обзор практики правоприменения в сфере конфликта интересов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3 (утв. Минтрудом России) Текст документа приведен в соответствии с публикацией на сайте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&lt;div class=&quot;doc www&quot;&gt;https://rosmintrud.ru&lt;/div&gt;"/>
              </a:rPr>
              <a:t>https://rosmintrud.ru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состоянию на 25.12.2019.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hlinkClick r:id="rId4"/>
              </a:rPr>
              <a:t>Практическое руководство «Программа антикоррупционных этических норм и обеспечения соблюдения антикоррупционных требований для деловых предприятий»</a:t>
            </a:r>
            <a:endParaRPr lang="ru-RU" dirty="0"/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88B7AEF-A3A1-E840-BD81-8B11829EACBE}"/>
              </a:ext>
            </a:extLst>
          </p:cNvPr>
          <p:cNvSpPr/>
          <p:nvPr/>
        </p:nvSpPr>
        <p:spPr>
          <a:xfrm>
            <a:off x="2082147" y="437634"/>
            <a:ext cx="2277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же приняты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2434605-D5B7-B1D6-6EE4-A19A8073FD9B}"/>
              </a:ext>
            </a:extLst>
          </p:cNvPr>
          <p:cNvSpPr/>
          <p:nvPr/>
        </p:nvSpPr>
        <p:spPr>
          <a:xfrm>
            <a:off x="5720862" y="328825"/>
            <a:ext cx="6318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https</a:t>
            </a:r>
            <a:r>
              <a:rPr lang="ru-RU" dirty="0"/>
              <a:t>://</a:t>
            </a:r>
            <a:r>
              <a:rPr lang="ru-RU" dirty="0" err="1"/>
              <a:t>mintrud.gov.ru</a:t>
            </a:r>
            <a:r>
              <a:rPr lang="ru-RU" dirty="0"/>
              <a:t>/</a:t>
            </a:r>
            <a:r>
              <a:rPr lang="ru-RU" dirty="0" err="1"/>
              <a:t>ministry</a:t>
            </a:r>
            <a:r>
              <a:rPr lang="ru-RU" dirty="0"/>
              <a:t>/</a:t>
            </a:r>
            <a:r>
              <a:rPr lang="ru-RU" dirty="0" err="1"/>
              <a:t>programms</a:t>
            </a:r>
            <a:r>
              <a:rPr lang="ru-RU" dirty="0"/>
              <a:t>/</a:t>
            </a:r>
            <a:r>
              <a:rPr lang="ru-RU" dirty="0" err="1"/>
              <a:t>anticorruption</a:t>
            </a:r>
            <a:r>
              <a:rPr lang="ru-RU" dirty="0"/>
              <a:t>/015</a:t>
            </a:r>
          </a:p>
        </p:txBody>
      </p:sp>
    </p:spTree>
    <p:extLst>
      <p:ext uri="{BB962C8B-B14F-4D97-AF65-F5344CB8AC3E}">
        <p14:creationId xmlns:p14="http://schemas.microsoft.com/office/powerpoint/2010/main" val="3378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B5E8831-EE8C-4246-AA50-7353A587E1D7}"/>
              </a:ext>
            </a:extLst>
          </p:cNvPr>
          <p:cNvSpPr/>
          <p:nvPr/>
        </p:nvSpPr>
        <p:spPr>
          <a:xfrm>
            <a:off x="304800" y="582766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>
                <a:effectLst/>
                <a:latin typeface="Arial" panose="020B0604020202020204" pitchFamily="34" charset="0"/>
              </a:rPr>
              <a:t>Министерством труда и социальной защиты РФ "исходя из наилучших мировых практик предотвращения коррупции в частноправовой сфере" </a:t>
            </a:r>
          </a:p>
          <a:p>
            <a:pPr algn="just"/>
            <a:endParaRPr lang="ru-RU" dirty="0">
              <a:latin typeface="Arial" panose="020B0604020202020204" pitchFamily="34" charset="0"/>
            </a:endParaRP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</a:rPr>
              <a:t>изданы </a:t>
            </a:r>
            <a:r>
              <a:rPr lang="ru-RU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Методические рекомендации по разработке и принятию организациями мер по предупреждению и противодействию коррупции</a:t>
            </a:r>
            <a:r>
              <a:rPr lang="ru-RU" dirty="0">
                <a:effectLst/>
                <a:latin typeface="Arial" panose="020B0604020202020204" pitchFamily="34" charset="0"/>
              </a:rPr>
              <a:t> от 8 ноября 2013 г. </a:t>
            </a:r>
          </a:p>
          <a:p>
            <a:pPr algn="just"/>
            <a:endParaRPr lang="ru-RU" dirty="0">
              <a:latin typeface="Arial" panose="020B0604020202020204" pitchFamily="34" charset="0"/>
            </a:endParaRPr>
          </a:p>
          <a:p>
            <a:pPr algn="just"/>
            <a:endParaRPr lang="ru-RU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</a:rPr>
              <a:t>Их содержание учитывает лучший зарубежный опыт противодействия коррупции в частной сфере, а сами Методические рекомендации служат обеспечению применения нормы </a:t>
            </a:r>
            <a:r>
              <a:rPr lang="ru-RU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ст</a:t>
            </a:r>
            <a:r>
              <a:rPr lang="ru-RU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2"/>
              </a:rPr>
              <a:t>. </a:t>
            </a:r>
            <a:r>
              <a:rPr lang="ru-RU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13.3</a:t>
            </a:r>
            <a:r>
              <a:rPr lang="ru-RU" dirty="0">
                <a:effectLst/>
                <a:latin typeface="Arial" panose="020B0604020202020204" pitchFamily="34" charset="0"/>
              </a:rPr>
              <a:t> Федерального закона </a:t>
            </a:r>
            <a:r>
              <a:rPr lang="en-US" dirty="0">
                <a:effectLst/>
                <a:latin typeface="Arial" panose="020B0604020202020204" pitchFamily="34" charset="0"/>
              </a:rPr>
              <a:t>N 273-</a:t>
            </a:r>
            <a:r>
              <a:rPr lang="ru-RU" dirty="0">
                <a:effectLst/>
                <a:latin typeface="Arial" panose="020B0604020202020204" pitchFamily="34" charset="0"/>
              </a:rPr>
              <a:t>ФЗ, которая обязывает организации независимо от организационно-правовых форм и форм собственности, а также отраслевой принадлежности принимать меры по предупреждению коррупции.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D16EEBE-E7C1-8043-90BC-1C77ECA39FB4}"/>
              </a:ext>
            </a:extLst>
          </p:cNvPr>
          <p:cNvSpPr/>
          <p:nvPr/>
        </p:nvSpPr>
        <p:spPr>
          <a:xfrm>
            <a:off x="6812280" y="582766"/>
            <a:ext cx="5074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Рекомендации</a:t>
            </a:r>
            <a:r>
              <a:rPr lang="ru-RU" dirty="0">
                <a:effectLst/>
                <a:latin typeface="Arial" panose="020B0604020202020204" pitchFamily="34" charset="0"/>
              </a:rPr>
              <a:t> детально описывают процедуры профилактики коррупции в коммерческих организациях и</a:t>
            </a:r>
          </a:p>
          <a:p>
            <a:pPr algn="just"/>
            <a:endParaRPr lang="ru-RU" dirty="0">
              <a:latin typeface="Arial" panose="020B0604020202020204" pitchFamily="34" charset="0"/>
            </a:endParaRP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</a:rPr>
              <a:t> в настоящее время служат стандартом в данной сфере соблюдения законодательных требований предупреждения коррупции. </a:t>
            </a:r>
          </a:p>
          <a:p>
            <a:pPr algn="just"/>
            <a:endParaRPr lang="ru-RU" dirty="0"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effectLst/>
                <a:latin typeface="Arial" panose="020B0604020202020204" pitchFamily="34" charset="0"/>
              </a:rPr>
              <a:t>Основной акцент </a:t>
            </a:r>
            <a:r>
              <a:rPr lang="ru-RU" dirty="0">
                <a:effectLst/>
                <a:latin typeface="Arial" panose="020B0604020202020204" pitchFamily="34" charset="0"/>
              </a:rPr>
              <a:t>сделан на необходимости проведения организациями систематической оценки коррупционных рисков, создания процедуры выявления и урегулирования конфликта интересов, внедрения стандартов поведения, развития внутреннего контроля и организации работы специализированных подразделений по противодействию коррупции"</a:t>
            </a:r>
          </a:p>
        </p:txBody>
      </p:sp>
    </p:spTree>
    <p:extLst>
      <p:ext uri="{BB962C8B-B14F-4D97-AF65-F5344CB8AC3E}">
        <p14:creationId xmlns:p14="http://schemas.microsoft.com/office/powerpoint/2010/main" val="40594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61727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2CA8E26-4ED6-EF42-88EE-CD8A79F7FE2B}"/>
              </a:ext>
            </a:extLst>
          </p:cNvPr>
          <p:cNvSpPr/>
          <p:nvPr/>
        </p:nvSpPr>
        <p:spPr>
          <a:xfrm>
            <a:off x="0" y="529670"/>
            <a:ext cx="6096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effectLst/>
              <a:latin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Arial" panose="020B0604020202020204" pitchFamily="34" charset="0"/>
              </a:rPr>
              <a:t>разработка и принятие </a:t>
            </a:r>
            <a:r>
              <a:rPr lang="ru-RU" sz="16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антикоррупционной политики </a:t>
            </a:r>
            <a:r>
              <a:rPr lang="ru-RU" sz="1600" dirty="0">
                <a:effectLst/>
                <a:latin typeface="Arial" panose="020B0604020202020204" pitchFamily="34" charset="0"/>
              </a:rPr>
              <a:t>организации;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Arial" panose="020B0604020202020204" pitchFamily="34" charset="0"/>
              </a:rPr>
              <a:t>назначение подразделения и (или) работников, ответственных за предупреждение коррупции;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Arial" panose="020B0604020202020204" pitchFamily="34" charset="0"/>
              </a:rPr>
              <a:t>оценка коррупционных рисков;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Arial" panose="020B0604020202020204" pitchFamily="34" charset="0"/>
              </a:rPr>
              <a:t>выявление и урегулирование конфликта интересов. Для реализации этой меры целесообразно разработать и утвердить</a:t>
            </a:r>
            <a:r>
              <a:rPr lang="ru-RU" sz="16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положение </a:t>
            </a:r>
            <a:r>
              <a:rPr lang="ru-RU" sz="1600" dirty="0">
                <a:effectLst/>
                <a:latin typeface="Arial" panose="020B0604020202020204" pitchFamily="34" charset="0"/>
              </a:rPr>
              <a:t>о регулировании конфликта интересов;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установление для соответствующей области деятельности работников антикоррупционных стандартов (стандартов и кодексов поведения</a:t>
            </a:r>
            <a:r>
              <a:rPr lang="ru-RU" sz="1600" b="1" dirty="0">
                <a:effectLst/>
                <a:latin typeface="Arial" panose="020B0604020202020204" pitchFamily="34" charset="0"/>
              </a:rPr>
              <a:t>)</a:t>
            </a:r>
            <a:r>
              <a:rPr lang="ru-RU" sz="1600" dirty="0">
                <a:effectLst/>
                <a:latin typeface="Arial" panose="020B0604020202020204" pitchFamily="34" charset="0"/>
              </a:rPr>
              <a:t>, то есть единой системы запретов, ограничений и дозволений, обеспечивающих предупреждение коррупции в этой области. Антикоррупционные стандарты для работников рекомендуется закреплять в локальных нормативных актах организации. Например, можно определить, какие подарки получать допускается, как должны регулироваться иная оплачиваемая деятельность и владение ценными бумагами;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effectLst/>
                <a:latin typeface="Arial" panose="020B0604020202020204" pitchFamily="34" charset="0"/>
              </a:rPr>
              <a:t>проверка контрагентов и включение антикоррупционной оговорки в договоры;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16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917B18D-0832-D540-9D9D-C0DBB650BE41}"/>
              </a:ext>
            </a:extLst>
          </p:cNvPr>
          <p:cNvSpPr/>
          <p:nvPr/>
        </p:nvSpPr>
        <p:spPr>
          <a:xfrm>
            <a:off x="6557962" y="899002"/>
            <a:ext cx="46863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7"/>
            </a:pPr>
            <a:r>
              <a:rPr lang="ru-RU" sz="1600" dirty="0">
                <a:latin typeface="Arial" panose="020B0604020202020204" pitchFamily="34" charset="0"/>
              </a:rPr>
              <a:t>антикоррупционный аудит отдельных операций и сделок;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ru-RU" sz="1600" dirty="0">
                <a:latin typeface="Arial" panose="020B0604020202020204" pitchFamily="34" charset="0"/>
              </a:rPr>
              <a:t>информирование, консультирование и обучение работников по вопросам предупреждения коррупции;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ru-RU" sz="1600" dirty="0">
                <a:latin typeface="Arial" panose="020B0604020202020204" pitchFamily="34" charset="0"/>
              </a:rPr>
              <a:t>установление каналов получения информации о возможных коррупционных правонарушениях (например, мониторинг подразделением (сотрудниками), ответственным за предупреждение коррупции, информации в СМИ и </a:t>
            </a:r>
            <a:r>
              <a:rPr lang="ru-RU" sz="1600" dirty="0" err="1">
                <a:latin typeface="Arial" panose="020B0604020202020204" pitchFamily="34" charset="0"/>
              </a:rPr>
              <a:t>соцсетях</a:t>
            </a:r>
            <a:r>
              <a:rPr lang="ru-RU" sz="1600" dirty="0">
                <a:latin typeface="Arial" panose="020B0604020202020204" pitchFamily="34" charset="0"/>
              </a:rPr>
              <a:t>);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ru-RU" sz="1600" dirty="0">
                <a:latin typeface="Arial" panose="020B0604020202020204" pitchFamily="34" charset="0"/>
              </a:rPr>
              <a:t>внутренний контроль и ведение бухгалтерского учета;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ru-RU" sz="1600" dirty="0">
                <a:latin typeface="Arial" panose="020B0604020202020204" pitchFamily="34" charset="0"/>
              </a:rPr>
              <a:t>взаимодействие с правоохранительными органами и иными госорганами в целях противодействия коррупции;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ru-RU" sz="1600" dirty="0">
                <a:latin typeface="Arial" panose="020B0604020202020204" pitchFamily="34" charset="0"/>
              </a:rPr>
              <a:t>участие в коллективных антикоррупционных инициативах;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ru-RU" sz="1600" dirty="0">
                <a:latin typeface="Arial" panose="020B0604020202020204" pitchFamily="34" charset="0"/>
              </a:rPr>
              <a:t>мониторинг эффективности реализации мер по предупреждению коррупции.</a:t>
            </a:r>
            <a:endParaRPr lang="ru-RU" sz="1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53193EA-D245-AD4E-87D9-2F10741D679C}"/>
              </a:ext>
            </a:extLst>
          </p:cNvPr>
          <p:cNvSpPr/>
          <p:nvPr/>
        </p:nvSpPr>
        <p:spPr>
          <a:xfrm>
            <a:off x="1128712" y="174919"/>
            <a:ext cx="10396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</a:rPr>
              <a:t>Минтруд России определил </a:t>
            </a:r>
            <a:r>
              <a:rPr lang="ru-RU" b="1" dirty="0">
                <a:latin typeface="Arial" panose="020B0604020202020204" pitchFamily="34" charset="0"/>
              </a:rPr>
              <a:t>меры по предупреждению коррупции в организациях</a:t>
            </a:r>
            <a:r>
              <a:rPr lang="ru-RU" dirty="0"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507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200325" y="6389041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200329" y="141406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0" name="Круговая стрелка 19"/>
          <p:cNvSpPr/>
          <p:nvPr/>
        </p:nvSpPr>
        <p:spPr>
          <a:xfrm>
            <a:off x="7869350" y="2500306"/>
            <a:ext cx="45719" cy="7143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22" name="AutoShape 2" descr="http://iurist.su/wp-content/uploads/2015/09/%D0%B7%D0%B0%D0%BA%D0%BE%D0%BD-%D0%BE-%D1%81%D1%82%D0%B0%D1%82%D1%83%D1%81%D0%B5-%D0%B2%D0%BE%D0%B5%D0%BD%D0%BD%D0%BE%D1%81%D0%BB%D1%83%D0%B6%D0%B0%D1%89%D0%B8%D1%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B09E363-ED21-4AAE-8DC4-10182AF14BBB}"/>
              </a:ext>
            </a:extLst>
          </p:cNvPr>
          <p:cNvSpPr/>
          <p:nvPr/>
        </p:nvSpPr>
        <p:spPr>
          <a:xfrm>
            <a:off x="307975" y="524885"/>
            <a:ext cx="1141848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</a:rPr>
              <a:t>Антикоррупционная политика организации должна включать положения, описывающие</a:t>
            </a:r>
          </a:p>
          <a:p>
            <a:pPr algn="ctr"/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/>
              <a:t>Общие подходы к разработке и реализации антикоррупционной политики</a:t>
            </a:r>
          </a:p>
          <a:p>
            <a:pPr marL="342900" indent="-342900" algn="just">
              <a:buFontTx/>
              <a:buAutoNum type="arabicPeriod"/>
            </a:pPr>
            <a:r>
              <a:rPr lang="ru-RU" sz="2000" dirty="0"/>
              <a:t>Определение подразделений или должностных лиц, ответственных за противодействие коррупции</a:t>
            </a:r>
          </a:p>
          <a:p>
            <a:pPr algn="just"/>
            <a:r>
              <a:rPr lang="ru-RU" sz="2000" dirty="0"/>
              <a:t>3. Оценка коррупционных рисков</a:t>
            </a:r>
          </a:p>
          <a:p>
            <a:pPr algn="just"/>
            <a:r>
              <a:rPr lang="ru-RU" sz="2000" dirty="0"/>
              <a:t>4. Выявление и урегулирование конфликта интересов</a:t>
            </a:r>
          </a:p>
          <a:p>
            <a:pPr algn="just"/>
            <a:r>
              <a:rPr lang="ru-RU" sz="2000" dirty="0"/>
              <a:t>5. Разработка и внедрение в практику стандартов и процедур, направленных на обеспечение добросовестной работы организации</a:t>
            </a:r>
          </a:p>
          <a:p>
            <a:pPr algn="just"/>
            <a:r>
              <a:rPr lang="ru-RU" sz="2000" dirty="0"/>
              <a:t>6. Консультирование и обучение работников организации</a:t>
            </a:r>
          </a:p>
          <a:p>
            <a:pPr algn="just"/>
            <a:r>
              <a:rPr lang="ru-RU" sz="2000" dirty="0"/>
              <a:t>7. Внутренний контроль и аудит</a:t>
            </a:r>
          </a:p>
          <a:p>
            <a:pPr algn="just"/>
            <a:r>
              <a:rPr lang="ru-RU" sz="2000" dirty="0"/>
              <a:t>8. Принятие мер по предупреждению коррупции при взаимодействии с организациями-контрагентами и в зависимых организациях</a:t>
            </a:r>
          </a:p>
          <a:p>
            <a:pPr algn="just"/>
            <a:r>
              <a:rPr lang="ru-RU" sz="2000" dirty="0"/>
              <a:t>9. Взаимодействие с государственными органами, осуществляющими контрольно-надзорные функции</a:t>
            </a:r>
          </a:p>
          <a:p>
            <a:pPr algn="just"/>
            <a:r>
              <a:rPr lang="ru-RU" sz="2000" dirty="0"/>
              <a:t>10. Сотрудничество с правоохранительными органами в сфере противодействия коррупции</a:t>
            </a:r>
          </a:p>
          <a:p>
            <a:pPr algn="just"/>
            <a:r>
              <a:rPr lang="ru-RU" sz="2000" dirty="0"/>
              <a:t>11. Участие в коллективных инициативах по противодействию коррупции</a:t>
            </a:r>
            <a:endParaRPr lang="ru-RU" sz="3200" b="0" i="0" u="none" strike="noStrike" dirty="0">
              <a:solidFill>
                <a:srgbClr val="FF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4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6D28D17-FF55-1543-824B-5F00B5256EB0}"/>
              </a:ext>
            </a:extLst>
          </p:cNvPr>
          <p:cNvSpPr/>
          <p:nvPr/>
        </p:nvSpPr>
        <p:spPr>
          <a:xfrm>
            <a:off x="680483" y="1507069"/>
            <a:ext cx="23462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effectLst/>
                <a:latin typeface="Arial" panose="020B0604020202020204" pitchFamily="34" charset="0"/>
              </a:rPr>
              <a:t>Судебная практика позволяет выделить следующие часто встречающиеся </a:t>
            </a:r>
            <a:r>
              <a:rPr lang="ru-RU" b="1" dirty="0">
                <a:effectLst/>
                <a:latin typeface="Arial" panose="020B0604020202020204" pitchFamily="34" charset="0"/>
              </a:rPr>
              <a:t>недостатки  в локальных актах организации, </a:t>
            </a:r>
            <a:r>
              <a:rPr lang="ru-RU" dirty="0">
                <a:effectLst/>
                <a:latin typeface="Arial" panose="020B0604020202020204" pitchFamily="34" charset="0"/>
              </a:rPr>
              <a:t>направленных на противодействие коррупции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555EF9C5-5F37-6941-BF95-3711E2C87BE3}"/>
              </a:ext>
            </a:extLst>
          </p:cNvPr>
          <p:cNvGraphicFramePr/>
          <p:nvPr/>
        </p:nvGraphicFramePr>
        <p:xfrm>
          <a:off x="3728483" y="376625"/>
          <a:ext cx="6840279" cy="3996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A7E579AF-2E2E-0040-A51F-238D64304EA5}"/>
              </a:ext>
            </a:extLst>
          </p:cNvPr>
          <p:cNvGrpSpPr/>
          <p:nvPr/>
        </p:nvGrpSpPr>
        <p:grpSpPr>
          <a:xfrm>
            <a:off x="3689496" y="4926777"/>
            <a:ext cx="6840279" cy="1062871"/>
            <a:chOff x="0" y="2903494"/>
            <a:chExt cx="6840279" cy="1062871"/>
          </a:xfrm>
        </p:grpSpPr>
        <p:sp>
          <p:nvSpPr>
            <p:cNvPr id="10" name="Скругленный прямоугольник 9">
              <a:extLst>
                <a:ext uri="{FF2B5EF4-FFF2-40B4-BE49-F238E27FC236}">
                  <a16:creationId xmlns:a16="http://schemas.microsoft.com/office/drawing/2014/main" xmlns="" id="{24516510-8538-B448-8C3E-979D7F9BC998}"/>
                </a:ext>
              </a:extLst>
            </p:cNvPr>
            <p:cNvSpPr/>
            <p:nvPr/>
          </p:nvSpPr>
          <p:spPr>
            <a:xfrm>
              <a:off x="0" y="2903494"/>
              <a:ext cx="6840279" cy="106287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>
              <a:extLst>
                <a:ext uri="{FF2B5EF4-FFF2-40B4-BE49-F238E27FC236}">
                  <a16:creationId xmlns:a16="http://schemas.microsoft.com/office/drawing/2014/main" xmlns="" id="{5FCEA32B-B29A-494B-9E4B-4076E21A42AB}"/>
                </a:ext>
              </a:extLst>
            </p:cNvPr>
            <p:cNvSpPr txBox="1"/>
            <p:nvPr/>
          </p:nvSpPr>
          <p:spPr>
            <a:xfrm>
              <a:off x="51885" y="2955379"/>
              <a:ext cx="6736509" cy="959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dirty="0">
                  <a:solidFill>
                    <a:schemeClr val="tx1"/>
                  </a:solidFill>
                </a:rPr>
                <a:t>Работники должны иметь свободный и беспрепятственный доступ к текстам внутренних антикоррупционных документов.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170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65F397C-45B4-3C4F-A042-43DD5C627275}"/>
              </a:ext>
            </a:extLst>
          </p:cNvPr>
          <p:cNvSpPr/>
          <p:nvPr/>
        </p:nvSpPr>
        <p:spPr>
          <a:xfrm>
            <a:off x="597355" y="874052"/>
            <a:ext cx="10292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effectLst/>
                <a:latin typeface="Arial" panose="020B0604020202020204" pitchFamily="34" charset="0"/>
              </a:rPr>
              <a:t>К формам профилактики коррупции, законодательство так же отдельно  относит:</a:t>
            </a: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BAF07563-D92B-D342-B0CF-9581E4C11AC5}"/>
              </a:ext>
            </a:extLst>
          </p:cNvPr>
          <p:cNvGraphicFramePr/>
          <p:nvPr/>
        </p:nvGraphicFramePr>
        <p:xfrm>
          <a:off x="2348346" y="2130026"/>
          <a:ext cx="6774873" cy="2851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3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0" y="6716595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0" name="Круговая стрелка 19"/>
          <p:cNvSpPr/>
          <p:nvPr/>
        </p:nvSpPr>
        <p:spPr>
          <a:xfrm>
            <a:off x="7869350" y="2500306"/>
            <a:ext cx="45719" cy="7143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22" name="AutoShape 2" descr="http://iurist.su/wp-content/uploads/2015/09/%D0%B7%D0%B0%D0%BA%D0%BE%D0%BD-%D0%BE-%D1%81%D1%82%D0%B0%D1%82%D1%83%D1%81%D0%B5-%D0%B2%D0%BE%D0%B5%D0%BD%D0%BD%D0%BE%D1%81%D0%BB%D1%83%D0%B6%D0%B0%D1%89%D0%B8%D1%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5E1A0897-9B26-6F45-93BF-B6CF10C3606A}"/>
              </a:ext>
            </a:extLst>
          </p:cNvPr>
          <p:cNvSpPr/>
          <p:nvPr/>
        </p:nvSpPr>
        <p:spPr>
          <a:xfrm>
            <a:off x="650866" y="463149"/>
            <a:ext cx="8466774" cy="119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alt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ПРОТИВОДЕЙСТВИЯ КОРРУПЦИИ В РОССИЙСКОЙ ФЕДЕРАЦИИ 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5000"/>
              </a:lnSpc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5000"/>
              </a:lnSpc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включает </a:t>
            </a:r>
            <a:r>
              <a:rPr lang="ru-RU" alt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взаимосвязанных и в то же время относительно самостоятельных </a:t>
            </a:r>
            <a:r>
              <a:rPr lang="ru-RU" alt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85000"/>
              </a:lnSpc>
            </a:pP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xmlns="" id="{2337C4A9-2EAB-EE42-B6E7-858DAC4E0389}"/>
              </a:ext>
            </a:extLst>
          </p:cNvPr>
          <p:cNvGraphicFramePr/>
          <p:nvPr/>
        </p:nvGraphicFramePr>
        <p:xfrm>
          <a:off x="307975" y="1710912"/>
          <a:ext cx="7918146" cy="4679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DBA272E-B054-3541-A009-6FDA6A49C44E}"/>
              </a:ext>
            </a:extLst>
          </p:cNvPr>
          <p:cNvSpPr/>
          <p:nvPr/>
        </p:nvSpPr>
        <p:spPr>
          <a:xfrm>
            <a:off x="7523018" y="2536025"/>
            <a:ext cx="30309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7030A0"/>
                </a:solidFill>
              </a:rPr>
              <a:t>ФОРМЫ </a:t>
            </a:r>
            <a:r>
              <a:rPr lang="ru-RU" altLang="ru-RU" sz="2400" dirty="0">
                <a:solidFill>
                  <a:srgbClr val="7030A0"/>
                </a:solidFill>
              </a:rPr>
              <a:t>ПРОТИВОДЕЙСТВИЯ КОРРУПЦИИ </a:t>
            </a:r>
          </a:p>
          <a:p>
            <a:pPr algn="ctr"/>
            <a:r>
              <a:rPr lang="ru-RU" altLang="ru-RU" sz="2400" dirty="0">
                <a:solidFill>
                  <a:srgbClr val="7030A0"/>
                </a:solidFill>
              </a:rPr>
              <a:t>различают в зависимости от характера используемых правовых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10059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xmlns="" id="{E3FD268B-0443-B449-A57B-99BCFD05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16" y="910301"/>
            <a:ext cx="5420157" cy="2805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УГОЛОВНО-ПРАВОВЫЕ ФОРМЫ ПРОТИВОДЕЙСТВИЯ КОРРУПЦИИ 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– это установленные нормами уголовного законодательства последствия совершения преступлений коррупционной направленности.</a:t>
            </a:r>
            <a:endParaRPr lang="ru-RU" altLang="ru-RU" sz="2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6DC7639-DAB8-F54E-90E1-ECDD93E0821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5514C58-C6C1-C84F-8A2E-08632B022A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39ECF1A-A6AC-FD48-B06A-8FD069952385}"/>
              </a:ext>
            </a:extLst>
          </p:cNvPr>
          <p:cNvSpPr/>
          <p:nvPr/>
        </p:nvSpPr>
        <p:spPr>
          <a:xfrm>
            <a:off x="990599" y="4470371"/>
            <a:ext cx="41425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Уголовно-правовые формы противодействия коррупции не сводятся только к мерам наказания за совершение коррупционных преступлений</a:t>
            </a:r>
            <a:endParaRPr lang="ru-RU" dirty="0"/>
          </a:p>
        </p:txBody>
      </p:sp>
      <p:sp>
        <p:nvSpPr>
          <p:cNvPr id="8" name="Содержимое 6">
            <a:extLst>
              <a:ext uri="{FF2B5EF4-FFF2-40B4-BE49-F238E27FC236}">
                <a16:creationId xmlns:a16="http://schemas.microsoft.com/office/drawing/2014/main" xmlns="" id="{2475DE7C-4DF5-6F4D-91D4-AF23A4B50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8618" y="367443"/>
            <a:ext cx="4507057" cy="3061557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уголовно-правовых форм противодействия коррупции (по нормам действующего законодательства): относятся:</a:t>
            </a:r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xmlns="" id="{74FB81EF-621D-5F4E-97AD-390D024E8C2F}"/>
              </a:ext>
            </a:extLst>
          </p:cNvPr>
          <p:cNvGraphicFramePr/>
          <p:nvPr/>
        </p:nvGraphicFramePr>
        <p:xfrm>
          <a:off x="7058893" y="2498785"/>
          <a:ext cx="4620489" cy="3345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81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E245525-5571-504B-A7F3-BD3AFADEA4DF}"/>
              </a:ext>
            </a:extLst>
          </p:cNvPr>
          <p:cNvSpPr/>
          <p:nvPr/>
        </p:nvSpPr>
        <p:spPr>
          <a:xfrm>
            <a:off x="1357744" y="1474961"/>
            <a:ext cx="947651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effectLst/>
                <a:latin typeface="Arial" panose="020B0604020202020204" pitchFamily="34" charset="0"/>
              </a:rPr>
              <a:t>Борьба с коррупцией, предполагает пресечение, раскрытие и расследование коррупционных правонарушений </a:t>
            </a:r>
          </a:p>
          <a:p>
            <a:pPr algn="just"/>
            <a:endParaRPr lang="ru-RU" dirty="0">
              <a:latin typeface="Arial" panose="020B0604020202020204" pitchFamily="34" charset="0"/>
            </a:endParaRP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</a:rPr>
              <a:t>Этим занимаются правоохранительные органы: МВД России, ФСБ России и т.п. Координирует эту деятельность Генеральный прокурор РФ и подчиненные ему прокуроры </a:t>
            </a:r>
          </a:p>
          <a:p>
            <a:pPr algn="just"/>
            <a:r>
              <a:rPr lang="ru-RU" dirty="0">
                <a:effectLst/>
                <a:latin typeface="Arial" panose="020B0604020202020204" pitchFamily="34" charset="0"/>
              </a:rPr>
              <a:t>Генеральная прокуратура РФ в рамках мер по борьбе с коррупцией взаимодействует:</a:t>
            </a:r>
          </a:p>
          <a:p>
            <a:pPr algn="just"/>
            <a:endParaRPr lang="ru-RU" dirty="0">
              <a:effectLst/>
              <a:latin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Arial" panose="020B0604020202020204" pitchFamily="34" charset="0"/>
              </a:rPr>
              <a:t>с компетентными органами иностранных государств, когда уполномоченные должностные лица госорганов, органов местного самоуправления и организаций проверяют соблюдение ограничений, запретов и требований в рамках антикоррупционного законодательства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</a:rPr>
              <a:t>Центральным банком РФ, к примеру, посредством запросов. На основании них Банк России обращается в центральный банк и (или) иной орган надзора иностранного государства или к иностранному регулятору финансового рынка за необходимой информацией</a:t>
            </a:r>
          </a:p>
        </p:txBody>
      </p:sp>
    </p:spTree>
    <p:extLst>
      <p:ext uri="{BB962C8B-B14F-4D97-AF65-F5344CB8AC3E}">
        <p14:creationId xmlns:p14="http://schemas.microsoft.com/office/powerpoint/2010/main" val="14936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CF73578-877A-FB41-9C68-9BEFAC08BBB5}"/>
              </a:ext>
            </a:extLst>
          </p:cNvPr>
          <p:cNvSpPr/>
          <p:nvPr/>
        </p:nvSpPr>
        <p:spPr>
          <a:xfrm>
            <a:off x="533400" y="490123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под </a:t>
            </a:r>
            <a:r>
              <a:rPr lang="ru-RU" alt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АДМИНИСТРАТИВНО-ПРАВОВЫМИ ФОРМАМИ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противодействия коррупции на государственной службе следует понимать закреплённые в нормах национального права конкретные административно-правовые средства, направленные на противодействие коррупции в системе государственной службы,  обусловленные содержанием управленческой, исполнительно-распорядительной деятельности и особенностями национальной этики, а так же управленческими традициями.</a:t>
            </a:r>
          </a:p>
          <a:p>
            <a:pPr algn="ctr"/>
            <a:endParaRPr lang="ru-RU" alt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579F161-7B52-C542-9C63-98D8B1614A39}"/>
              </a:ext>
            </a:extLst>
          </p:cNvPr>
          <p:cNvSpPr/>
          <p:nvPr/>
        </p:nvSpPr>
        <p:spPr>
          <a:xfrm>
            <a:off x="831273" y="4236228"/>
            <a:ext cx="52647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Административно-правовое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регулирования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противодействия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коррупции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системе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государственной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службы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позволяет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разработать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нерепрессивные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механизмы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противодействия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коррупции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государственном аппарате</a:t>
            </a:r>
            <a:endParaRPr lang="en-US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90101AB-2634-8949-B874-BECFA156F220}"/>
              </a:ext>
            </a:extLst>
          </p:cNvPr>
          <p:cNvSpPr/>
          <p:nvPr/>
        </p:nvSpPr>
        <p:spPr>
          <a:xfrm>
            <a:off x="7096557" y="1149287"/>
            <a:ext cx="426417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effectLst/>
                <a:latin typeface="Arial" panose="020B0604020202020204" pitchFamily="34" charset="0"/>
              </a:rPr>
              <a:t>В Российской Федерации, как и в мировом сообществе,  административные механизмы противодействия коррупции распространяются на новые уровни управления. </a:t>
            </a:r>
          </a:p>
          <a:p>
            <a:pPr algn="ctr"/>
            <a:endParaRPr lang="ru-RU" dirty="0">
              <a:latin typeface="Arial" panose="020B0604020202020204" pitchFamily="34" charset="0"/>
            </a:endParaRPr>
          </a:p>
          <a:p>
            <a:pPr algn="ctr"/>
            <a:endParaRPr lang="ru-RU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ru-RU" dirty="0">
                <a:effectLst/>
                <a:latin typeface="Arial" panose="020B0604020202020204" pitchFamily="34" charset="0"/>
              </a:rPr>
              <a:t>В настоящее время антикоррупционные обязанности должны выполнять не только государственные служащие, но и работники государственных корпораций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организаций, созданных для выполнения задач федеральных органов исполнительной власти</a:t>
            </a:r>
            <a:r>
              <a:rPr lang="ru-RU" dirty="0">
                <a:effectLst/>
                <a:latin typeface="Arial" panose="020B0604020202020204" pitchFamily="34" charset="0"/>
              </a:rPr>
              <a:t> </a:t>
            </a:r>
          </a:p>
          <a:p>
            <a:pPr algn="just"/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13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200324" y="6747337"/>
            <a:ext cx="11825769" cy="11066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132333" y="22118"/>
            <a:ext cx="11825769" cy="11066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97218" y="2276872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ADD81D2D-2C82-1941-B135-E2F01D08C83B}"/>
              </a:ext>
            </a:extLst>
          </p:cNvPr>
          <p:cNvGraphicFramePr/>
          <p:nvPr/>
        </p:nvGraphicFramePr>
        <p:xfrm>
          <a:off x="358645" y="613828"/>
          <a:ext cx="5564173" cy="613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xmlns="" id="{A68CC812-C886-EB45-9511-F075CF766883}"/>
              </a:ext>
            </a:extLst>
          </p:cNvPr>
          <p:cNvGraphicFramePr/>
          <p:nvPr/>
        </p:nvGraphicFramePr>
        <p:xfrm>
          <a:off x="6269184" y="728903"/>
          <a:ext cx="5688917" cy="5886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62B45F2-09AB-4444-AA07-7AC900B5F85A}"/>
              </a:ext>
            </a:extLst>
          </p:cNvPr>
          <p:cNvSpPr/>
          <p:nvPr/>
        </p:nvSpPr>
        <p:spPr>
          <a:xfrm>
            <a:off x="1614772" y="242926"/>
            <a:ext cx="8464410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  <a:tabLst>
                <a:tab pos="457200" algn="l"/>
              </a:tabLst>
            </a:pPr>
            <a:r>
              <a:rPr lang="ru-RU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основные административно-правовые формы противодействия коррупции </a:t>
            </a:r>
          </a:p>
          <a:p>
            <a:pPr algn="ctr">
              <a:spcAft>
                <a:spcPts val="800"/>
              </a:spcAft>
              <a:tabLst>
                <a:tab pos="457200" algn="l"/>
              </a:tabLst>
            </a:pPr>
            <a:endParaRPr lang="ru-RU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45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C91F91C-2376-624C-8A06-81AC06E933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-35110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00BFEC2-640C-C843-8E7E-C843EAB46C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6662552"/>
            <a:ext cx="12192000" cy="195448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AE41AB4-B64C-C44B-A30E-39755B092116}"/>
              </a:ext>
            </a:extLst>
          </p:cNvPr>
          <p:cNvSpPr/>
          <p:nvPr/>
        </p:nvSpPr>
        <p:spPr>
          <a:xfrm>
            <a:off x="0" y="1063714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Arial" panose="020B0604020202020204" pitchFamily="34" charset="0"/>
              </a:rPr>
              <a:t>в Федеральном </a:t>
            </a: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законе</a:t>
            </a:r>
            <a:r>
              <a:rPr lang="ru-RU" sz="1600" dirty="0">
                <a:effectLst/>
                <a:latin typeface="Arial" panose="020B0604020202020204" pitchFamily="34" charset="0"/>
              </a:rPr>
              <a:t> </a:t>
            </a:r>
            <a:r>
              <a:rPr lang="en-US" sz="1600" dirty="0">
                <a:effectLst/>
                <a:latin typeface="Arial" panose="020B0604020202020204" pitchFamily="34" charset="0"/>
              </a:rPr>
              <a:t>N 273-</a:t>
            </a:r>
            <a:r>
              <a:rPr lang="ru-RU" sz="1600" dirty="0">
                <a:effectLst/>
                <a:latin typeface="Arial" panose="020B0604020202020204" pitchFamily="34" charset="0"/>
              </a:rPr>
              <a:t>ФЗ;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Arial" panose="020B0604020202020204" pitchFamily="34" charset="0"/>
              </a:rPr>
              <a:t>Уголовном </a:t>
            </a: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кодексе</a:t>
            </a:r>
            <a:r>
              <a:rPr lang="ru-RU" sz="1600" dirty="0">
                <a:effectLst/>
                <a:latin typeface="Arial" panose="020B0604020202020204" pitchFamily="34" charset="0"/>
              </a:rPr>
              <a:t> РФ;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КоАП</a:t>
            </a:r>
            <a:r>
              <a:rPr lang="ru-RU" sz="1600" dirty="0">
                <a:effectLst/>
                <a:latin typeface="Arial" panose="020B0604020202020204" pitchFamily="34" charset="0"/>
              </a:rPr>
              <a:t> РФ;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Указе</a:t>
            </a:r>
            <a:r>
              <a:rPr lang="ru-RU" sz="1600" dirty="0">
                <a:effectLst/>
                <a:latin typeface="Arial" panose="020B0604020202020204" pitchFamily="34" charset="0"/>
              </a:rPr>
              <a:t> Президента РФ от 21 июля 2010 г. </a:t>
            </a:r>
            <a:r>
              <a:rPr lang="en-US" sz="1600" dirty="0">
                <a:effectLst/>
                <a:latin typeface="Arial" panose="020B0604020202020204" pitchFamily="34" charset="0"/>
              </a:rPr>
              <a:t>N 925 "</a:t>
            </a:r>
            <a:r>
              <a:rPr lang="ru-RU" sz="1600" dirty="0">
                <a:effectLst/>
                <a:latin typeface="Arial" panose="020B0604020202020204" pitchFamily="34" charset="0"/>
              </a:rPr>
              <a:t>О мерах по реализации отдельных положений Федерального закона "О противодействии коррупции";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Постановлении</a:t>
            </a:r>
            <a:r>
              <a:rPr lang="ru-RU" sz="1600" dirty="0">
                <a:effectLst/>
                <a:latin typeface="Arial" panose="020B0604020202020204" pitchFamily="34" charset="0"/>
              </a:rPr>
              <a:t> Правительства РФ от 21 января 2015 г. </a:t>
            </a:r>
            <a:r>
              <a:rPr lang="en-US" sz="1600" dirty="0">
                <a:effectLst/>
                <a:latin typeface="Arial" panose="020B0604020202020204" pitchFamily="34" charset="0"/>
              </a:rPr>
              <a:t>N 29 "</a:t>
            </a:r>
            <a:r>
              <a:rPr lang="ru-RU" sz="1600" dirty="0">
                <a:effectLst/>
                <a:latin typeface="Arial" panose="020B0604020202020204" pitchFamily="34" charset="0"/>
              </a:rPr>
              <a:t>Об утверждении Правил сообщения работодателем о заключении трудового или гражданско-правового договора на выполнение работ (оказание услуг) с гражданином, замещавшим должности государственной или муниципальной службы, перечень которых устанавливается нормативными правовыми актами Российской Федерации";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Arial" panose="020B0604020202020204" pitchFamily="34" charset="0"/>
              </a:rPr>
              <a:t>положениях гражданского законодательства, регулирующих институты дарения, осуществления иных безвозмездных сделок, а также нормах законодательства о деятельности некоммерческих организаций и благотворительной деятельности, включая: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</a:rPr>
              <a:t>	</a:t>
            </a:r>
            <a:r>
              <a:rPr lang="ru-RU" sz="1600" dirty="0">
                <a:effectLst/>
                <a:latin typeface="Arial" panose="020B0604020202020204" pitchFamily="34" charset="0"/>
              </a:rPr>
              <a:t>Федеральном </a:t>
            </a: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законе</a:t>
            </a:r>
            <a:r>
              <a:rPr lang="ru-RU" sz="1600" dirty="0">
                <a:effectLst/>
                <a:latin typeface="Arial" panose="020B0604020202020204" pitchFamily="34" charset="0"/>
              </a:rPr>
              <a:t> от 12 января 1996 г. </a:t>
            </a:r>
            <a:r>
              <a:rPr lang="en-US" sz="1600" dirty="0">
                <a:effectLst/>
                <a:latin typeface="Arial" panose="020B0604020202020204" pitchFamily="34" charset="0"/>
              </a:rPr>
              <a:t>N 7-</a:t>
            </a:r>
            <a:r>
              <a:rPr lang="ru-RU" sz="1600" dirty="0">
                <a:effectLst/>
                <a:latin typeface="Arial" panose="020B0604020202020204" pitchFamily="34" charset="0"/>
              </a:rPr>
              <a:t>ФЗ "О некоммерческих организациях";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</a:rPr>
              <a:t>	</a:t>
            </a:r>
            <a:r>
              <a:rPr lang="ru-RU" sz="1600" dirty="0">
                <a:effectLst/>
                <a:latin typeface="Arial" panose="020B0604020202020204" pitchFamily="34" charset="0"/>
              </a:rPr>
              <a:t>Федеральном </a:t>
            </a: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законе</a:t>
            </a:r>
            <a:r>
              <a:rPr lang="ru-RU" sz="1600" dirty="0">
                <a:effectLst/>
                <a:latin typeface="Arial" panose="020B0604020202020204" pitchFamily="34" charset="0"/>
              </a:rPr>
              <a:t> от 11 августа 1995 г. </a:t>
            </a:r>
            <a:r>
              <a:rPr lang="en-US" sz="1600" dirty="0">
                <a:effectLst/>
                <a:latin typeface="Arial" panose="020B0604020202020204" pitchFamily="34" charset="0"/>
              </a:rPr>
              <a:t>N 135-</a:t>
            </a:r>
            <a:r>
              <a:rPr lang="ru-RU" sz="1600" dirty="0">
                <a:effectLst/>
                <a:latin typeface="Arial" panose="020B0604020202020204" pitchFamily="34" charset="0"/>
              </a:rPr>
              <a:t>ФЗ "О благотворительной деятельности и добровольчестве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</a:rPr>
              <a:t>	</a:t>
            </a:r>
            <a:r>
              <a:rPr lang="ru-RU" sz="1600" dirty="0">
                <a:effectLst/>
                <a:latin typeface="Arial" panose="020B0604020202020204" pitchFamily="34" charset="0"/>
              </a:rPr>
              <a:t> (</a:t>
            </a:r>
            <a:r>
              <a:rPr lang="ru-RU" sz="1600" dirty="0" err="1">
                <a:effectLst/>
                <a:latin typeface="Arial" panose="020B0604020202020204" pitchFamily="34" charset="0"/>
              </a:rPr>
              <a:t>волонтерстве</a:t>
            </a:r>
            <a:r>
              <a:rPr lang="ru-RU" sz="1600" dirty="0">
                <a:effectLst/>
                <a:latin typeface="Arial" panose="020B0604020202020204" pitchFamily="34" charset="0"/>
              </a:rPr>
              <a:t>)";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effectLst/>
                <a:latin typeface="Arial" panose="020B0604020202020204" pitchFamily="34" charset="0"/>
              </a:rPr>
              <a:t>положениях законодательства РФ, регулирующего в том числе порядок совершения/одобрения крупных сделок и иные особенности операционной деятельности юридических лиц и общественных объединений, а именно: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</a:rPr>
              <a:t>           </a:t>
            </a:r>
            <a:r>
              <a:rPr lang="ru-RU" sz="1600" dirty="0">
                <a:effectLst/>
                <a:latin typeface="Arial" panose="020B0604020202020204" pitchFamily="34" charset="0"/>
              </a:rPr>
              <a:t>  Федеральном </a:t>
            </a: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законе</a:t>
            </a:r>
            <a:r>
              <a:rPr lang="ru-RU" sz="1600" dirty="0">
                <a:effectLst/>
                <a:latin typeface="Arial" panose="020B0604020202020204" pitchFamily="34" charset="0"/>
              </a:rPr>
              <a:t> от 26 декабря 1995 г. </a:t>
            </a:r>
            <a:r>
              <a:rPr lang="en-US" sz="1600" dirty="0">
                <a:effectLst/>
                <a:latin typeface="Arial" panose="020B0604020202020204" pitchFamily="34" charset="0"/>
              </a:rPr>
              <a:t>N 208-</a:t>
            </a:r>
            <a:r>
              <a:rPr lang="ru-RU" sz="1600" dirty="0">
                <a:effectLst/>
                <a:latin typeface="Arial" panose="020B0604020202020204" pitchFamily="34" charset="0"/>
              </a:rPr>
              <a:t>ФЗ "Об акционерных обществах";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</a:rPr>
              <a:t>             </a:t>
            </a:r>
            <a:r>
              <a:rPr lang="ru-RU" sz="1600" dirty="0">
                <a:effectLst/>
                <a:latin typeface="Arial" panose="020B0604020202020204" pitchFamily="34" charset="0"/>
              </a:rPr>
              <a:t> Федеральном </a:t>
            </a:r>
            <a:r>
              <a:rPr lang="ru-RU" sz="160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законе</a:t>
            </a:r>
            <a:r>
              <a:rPr lang="ru-RU" sz="1600" dirty="0">
                <a:effectLst/>
                <a:latin typeface="Arial" panose="020B0604020202020204" pitchFamily="34" charset="0"/>
              </a:rPr>
              <a:t> от 8 февраля 1998 г. </a:t>
            </a:r>
            <a:r>
              <a:rPr lang="en-US" sz="1600" dirty="0">
                <a:effectLst/>
                <a:latin typeface="Arial" panose="020B0604020202020204" pitchFamily="34" charset="0"/>
              </a:rPr>
              <a:t>N 14-</a:t>
            </a:r>
            <a:r>
              <a:rPr lang="ru-RU" sz="1600" dirty="0">
                <a:effectLst/>
                <a:latin typeface="Arial" panose="020B0604020202020204" pitchFamily="34" charset="0"/>
              </a:rPr>
              <a:t>ФЗ "Об обществах с ограниченной ответственностью";</a:t>
            </a:r>
          </a:p>
          <a:p>
            <a:pPr algn="just"/>
            <a:r>
              <a:rPr lang="ru-RU" sz="1600" dirty="0">
                <a:effectLst/>
                <a:latin typeface="Arial" panose="020B0604020202020204" pitchFamily="34" charset="0"/>
              </a:rPr>
              <a:t>-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491F902-3231-4D41-B3C0-755D7E6DF6D6}"/>
              </a:ext>
            </a:extLst>
          </p:cNvPr>
          <p:cNvSpPr/>
          <p:nvPr/>
        </p:nvSpPr>
        <p:spPr>
          <a:xfrm>
            <a:off x="2545080" y="327746"/>
            <a:ext cx="82219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</a:rPr>
              <a:t>Основные нормативные правовые требования к организациям</a:t>
            </a:r>
          </a:p>
          <a:p>
            <a:pPr algn="just"/>
            <a:r>
              <a:rPr lang="ru-RU" b="1" dirty="0">
                <a:latin typeface="Arial" panose="020B0604020202020204" pitchFamily="34" charset="0"/>
              </a:rPr>
              <a:t> в сфере противодействия коррупции содержатся:</a:t>
            </a:r>
          </a:p>
        </p:txBody>
      </p:sp>
    </p:spTree>
    <p:extLst>
      <p:ext uri="{BB962C8B-B14F-4D97-AF65-F5344CB8AC3E}">
        <p14:creationId xmlns:p14="http://schemas.microsoft.com/office/powerpoint/2010/main" val="20559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200322" y="6546203"/>
            <a:ext cx="12115502" cy="311796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366231" y="-157163"/>
            <a:ext cx="11825769" cy="172919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97218" y="2276872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096000" y="541768"/>
            <a:ext cx="5242323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05.07.2013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568 «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распространении на отдельные категории граждан ограничений, запретов и обязанностей, установленных Федеральным законом «О противодействии коррупции» и другими федеральными законами в целях противодействия коррупции»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от 22.07.2013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613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представлении гражданами, претендующими на замещение должностей в организациях, созданных для выполнения задач, поставленных перед Правительством Российской Федерации, и работниками, замещающими должности в этих организациях, сведений о доходах, расходах, об имуществе и обязательствах имущественного характера, проверке достоверности и полноты представляемых сведений и соблюдения работниками требований к служебному поведению»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414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</a:t>
            </a:r>
            <a:r>
              <a:rPr lang="ru-RU" sz="1400" dirty="0">
                <a:solidFill>
                  <a:srgbClr val="414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09.01.2014 </a:t>
            </a:r>
            <a:r>
              <a:rPr lang="ru-RU" sz="1400" dirty="0" err="1">
                <a:solidFill>
                  <a:srgbClr val="414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1400" dirty="0">
                <a:solidFill>
                  <a:srgbClr val="414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порядке сообщения отдельными категориями лиц о получении подарка в связи с их должностным положением или исполнением ими служебных (должностных) обязанностей, сдачи и оценки подарка, реализации (выкупа) и зачисления средств, вырученных от его реализации»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F17EF3A-4AC6-499B-8858-93C0A7B90529}"/>
              </a:ext>
            </a:extLst>
          </p:cNvPr>
          <p:cNvSpPr/>
          <p:nvPr/>
        </p:nvSpPr>
        <p:spPr>
          <a:xfrm>
            <a:off x="200322" y="689788"/>
            <a:ext cx="5715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25.12.2008 N 273-ФЗ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противодействии коррупции»;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7 мая 2013 г. № 79-ФЗ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инструментами»;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400" b="1" i="0" dirty="0">
                <a:solidFill>
                  <a:srgbClr val="22272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3 декабря 2012 г. N 230-ФЗ «</a:t>
            </a:r>
            <a:r>
              <a:rPr lang="ru-RU" sz="1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 контроле за соответствием расходов лиц, замещающих государственные должности, и иных лиц их доходам»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Указ Президента РФ от 19.05.2008 N 815 «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мерах по противодействию коррупции»;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Указа Президента Российской Федерации от 2 апреля 2013 г. N 309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мерах по реализации отдельных положений Федерального закона «О противодействии коррупции»;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Указ Президента РФ от 23.06.2014 N 460 </a:t>
            </a:r>
            <a:r>
              <a:rPr lang="ru-RU" sz="1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«Об утверждении формы справки о доходах, расходах, об имуществе и обязательствах имущественного характера и внесении изменений в некоторые акты Президента Российской Федерации»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Указ Президента РФ от 15.07.2015 N 364 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мерах по совершенствованию организации деятельности в области противодействия коррупции»;</a:t>
            </a:r>
            <a:endParaRPr lang="ru-RU" alt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4807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200325" y="6389041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200329" y="141406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66712" y="1721359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Круговая стрелка 19"/>
          <p:cNvSpPr/>
          <p:nvPr/>
        </p:nvSpPr>
        <p:spPr>
          <a:xfrm>
            <a:off x="7869350" y="2500306"/>
            <a:ext cx="45719" cy="7143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22" name="AutoShape 2" descr="http://iurist.su/wp-content/uploads/2015/09/%D0%B7%D0%B0%D0%BA%D0%BE%D0%BD-%D0%BE-%D1%81%D1%82%D0%B0%D1%82%D1%83%D1%81%D0%B5-%D0%B2%D0%BE%D0%B5%D0%BD%D0%BD%D0%BE%D1%81%D0%BB%D1%83%D0%B6%D0%B0%D1%89%D0%B8%D1%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34A3726-9BC9-4C0D-B961-2B512D109B35}"/>
              </a:ext>
            </a:extLst>
          </p:cNvPr>
          <p:cNvSpPr/>
          <p:nvPr/>
        </p:nvSpPr>
        <p:spPr>
          <a:xfrm>
            <a:off x="1000124" y="739607"/>
            <a:ext cx="982980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rgbClr val="FF0000"/>
                </a:solidFill>
              </a:rPr>
              <a:t>Основные административно-правовые методы противодействия коррупции</a:t>
            </a:r>
          </a:p>
          <a:p>
            <a:pPr algn="ctr"/>
            <a:r>
              <a:rPr lang="ru-RU" sz="2000" i="1" dirty="0">
                <a:solidFill>
                  <a:srgbClr val="FF0000"/>
                </a:solidFill>
              </a:rPr>
              <a:t> в организациях</a:t>
            </a:r>
          </a:p>
          <a:p>
            <a:pPr algn="just"/>
            <a:endParaRPr lang="ru-RU" b="1" dirty="0"/>
          </a:p>
          <a:p>
            <a:pPr marL="342900" indent="-342900" algn="just">
              <a:buAutoNum type="arabicParenR"/>
            </a:pPr>
            <a:r>
              <a:rPr lang="ru-RU" sz="2000" b="1" dirty="0"/>
              <a:t>Обязанность организаций принимать меры по предупреждению коррупции</a:t>
            </a:r>
          </a:p>
          <a:p>
            <a:pPr algn="just"/>
            <a:r>
              <a:rPr lang="ru-RU" sz="2000" dirty="0"/>
              <a:t>Федеральный </a:t>
            </a:r>
            <a:r>
              <a:rPr lang="ru-RU" sz="2000" dirty="0">
                <a:hlinkClick r:id="rId2"/>
              </a:rPr>
              <a:t>закон</a:t>
            </a:r>
            <a:r>
              <a:rPr lang="ru-RU" sz="2000" dirty="0"/>
              <a:t> от 25 декабря 2008 г. N 273-ФЗ "О противодействии коррупции" </a:t>
            </a:r>
          </a:p>
          <a:p>
            <a:pPr algn="just"/>
            <a:r>
              <a:rPr lang="ru-RU" sz="2000" dirty="0">
                <a:hlinkClick r:id="rId3"/>
              </a:rPr>
              <a:t>Частью 1 статьи 13.3</a:t>
            </a:r>
            <a:r>
              <a:rPr lang="ru-RU" sz="2000" dirty="0"/>
              <a:t> Федерального закона "О противодействии коррупции" установлена обязанность организаций разрабатывать и принимать меры по предупреждению коррупции. Меры, рекомендуемые к применению в организациях, содержатся в </a:t>
            </a:r>
            <a:r>
              <a:rPr lang="ru-RU" sz="2000" dirty="0">
                <a:hlinkClick r:id="rId4"/>
              </a:rPr>
              <a:t>части 2</a:t>
            </a:r>
            <a:r>
              <a:rPr lang="ru-RU" sz="2000" dirty="0"/>
              <a:t> указанной статьи.</a:t>
            </a:r>
          </a:p>
          <a:p>
            <a:pPr algn="just"/>
            <a:endParaRPr lang="ru-RU" sz="2000" b="1" dirty="0"/>
          </a:p>
          <a:p>
            <a:pPr marL="342900" indent="-342900" algn="just">
              <a:buAutoNum type="arabicParenR" startAt="2"/>
            </a:pPr>
            <a:r>
              <a:rPr lang="ru-RU" sz="2000" b="1" dirty="0"/>
              <a:t>Ответственность юридических лиц</a:t>
            </a:r>
          </a:p>
          <a:p>
            <a:pPr algn="just"/>
            <a:r>
              <a:rPr lang="ru-RU" sz="2000" dirty="0"/>
              <a:t>Общие нормы, устанавливающие ответственность юридических лиц за коррупционные правонарушения, закреплены в </a:t>
            </a:r>
            <a:r>
              <a:rPr lang="ru-RU" sz="2000" dirty="0">
                <a:hlinkClick r:id="rId5"/>
              </a:rPr>
              <a:t>статье 14</a:t>
            </a:r>
            <a:r>
              <a:rPr lang="ru-RU" sz="2000" dirty="0"/>
              <a:t> Федерального закона N 273-ФЗ.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3) Ответственность физических лиц</a:t>
            </a:r>
          </a:p>
          <a:p>
            <a:pPr algn="just"/>
            <a:r>
              <a:rPr lang="ru-RU" sz="2000" dirty="0"/>
              <a:t>Ответственность физических лиц за коррупционные правонарушения установлена </a:t>
            </a:r>
            <a:r>
              <a:rPr lang="ru-RU" sz="2000" dirty="0">
                <a:hlinkClick r:id="rId6"/>
              </a:rPr>
              <a:t>статьей 13</a:t>
            </a:r>
            <a:r>
              <a:rPr lang="ru-RU" sz="2000" dirty="0"/>
              <a:t> Федерального закона "О противодействии коррупции".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7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1851</Words>
  <Application>Microsoft Office PowerPoint</Application>
  <PresentationFormat>Широкоэкранный</PresentationFormat>
  <Paragraphs>145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Догадайло</dc:creator>
  <cp:lastModifiedBy>admin</cp:lastModifiedBy>
  <cp:revision>7</cp:revision>
  <dcterms:created xsi:type="dcterms:W3CDTF">2022-04-19T06:50:58Z</dcterms:created>
  <dcterms:modified xsi:type="dcterms:W3CDTF">2022-05-05T10:29:55Z</dcterms:modified>
</cp:coreProperties>
</file>